
<file path=[Content_Types].xml><?xml version="1.0" encoding="utf-8"?>
<Types xmlns="http://schemas.openxmlformats.org/package/2006/content-types">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4" r:id="rId2"/>
    <p:sldMasterId id="2147483686" r:id="rId3"/>
    <p:sldMasterId id="2147483698" r:id="rId4"/>
  </p:sldMasterIdLst>
  <p:notesMasterIdLst>
    <p:notesMasterId r:id="rId98"/>
  </p:notesMasterIdLst>
  <p:sldIdLst>
    <p:sldId id="256" r:id="rId5"/>
    <p:sldId id="1317" r:id="rId6"/>
    <p:sldId id="373" r:id="rId7"/>
    <p:sldId id="264" r:id="rId8"/>
    <p:sldId id="270" r:id="rId9"/>
    <p:sldId id="271" r:id="rId10"/>
    <p:sldId id="272" r:id="rId11"/>
    <p:sldId id="273" r:id="rId12"/>
    <p:sldId id="1239" r:id="rId13"/>
    <p:sldId id="1318" r:id="rId14"/>
    <p:sldId id="520" r:id="rId15"/>
    <p:sldId id="807" r:id="rId16"/>
    <p:sldId id="257" r:id="rId17"/>
    <p:sldId id="1316" r:id="rId18"/>
    <p:sldId id="1365" r:id="rId19"/>
    <p:sldId id="375" r:id="rId20"/>
    <p:sldId id="404" r:id="rId21"/>
    <p:sldId id="1372" r:id="rId22"/>
    <p:sldId id="1340" r:id="rId23"/>
    <p:sldId id="1341" r:id="rId24"/>
    <p:sldId id="1327" r:id="rId25"/>
    <p:sldId id="1334" r:id="rId26"/>
    <p:sldId id="1330" r:id="rId27"/>
    <p:sldId id="1335" r:id="rId28"/>
    <p:sldId id="1336" r:id="rId29"/>
    <p:sldId id="1342" r:id="rId30"/>
    <p:sldId id="1343" r:id="rId31"/>
    <p:sldId id="1344" r:id="rId32"/>
    <p:sldId id="1371" r:id="rId33"/>
    <p:sldId id="1373" r:id="rId34"/>
    <p:sldId id="1321" r:id="rId35"/>
    <p:sldId id="1345" r:id="rId36"/>
    <p:sldId id="1346" r:id="rId37"/>
    <p:sldId id="1347" r:id="rId38"/>
    <p:sldId id="1348" r:id="rId39"/>
    <p:sldId id="1349" r:id="rId40"/>
    <p:sldId id="1350" r:id="rId41"/>
    <p:sldId id="857" r:id="rId42"/>
    <p:sldId id="1351" r:id="rId43"/>
    <p:sldId id="1352" r:id="rId44"/>
    <p:sldId id="1355" r:id="rId45"/>
    <p:sldId id="1356" r:id="rId46"/>
    <p:sldId id="433" r:id="rId47"/>
    <p:sldId id="434" r:id="rId48"/>
    <p:sldId id="1358" r:id="rId49"/>
    <p:sldId id="1359" r:id="rId50"/>
    <p:sldId id="441" r:id="rId51"/>
    <p:sldId id="442" r:id="rId52"/>
    <p:sldId id="450" r:id="rId53"/>
    <p:sldId id="451" r:id="rId54"/>
    <p:sldId id="1384" r:id="rId55"/>
    <p:sldId id="1385" r:id="rId56"/>
    <p:sldId id="468" r:id="rId57"/>
    <p:sldId id="469" r:id="rId58"/>
    <p:sldId id="1363" r:id="rId59"/>
    <p:sldId id="1364" r:id="rId60"/>
    <p:sldId id="1381" r:id="rId61"/>
    <p:sldId id="1382" r:id="rId62"/>
    <p:sldId id="1271" r:id="rId63"/>
    <p:sldId id="1272" r:id="rId64"/>
    <p:sldId id="1319" r:id="rId65"/>
    <p:sldId id="1366" r:id="rId66"/>
    <p:sldId id="1299" r:id="rId67"/>
    <p:sldId id="1300" r:id="rId68"/>
    <p:sldId id="616" r:id="rId69"/>
    <p:sldId id="617" r:id="rId70"/>
    <p:sldId id="425" r:id="rId71"/>
    <p:sldId id="426" r:id="rId72"/>
    <p:sldId id="608" r:id="rId73"/>
    <p:sldId id="609" r:id="rId74"/>
    <p:sldId id="1379" r:id="rId75"/>
    <p:sldId id="1380" r:id="rId76"/>
    <p:sldId id="1269" r:id="rId77"/>
    <p:sldId id="1270" r:id="rId78"/>
    <p:sldId id="1284" r:id="rId79"/>
    <p:sldId id="1285" r:id="rId80"/>
    <p:sldId id="1375" r:id="rId81"/>
    <p:sldId id="1378" r:id="rId82"/>
    <p:sldId id="1376" r:id="rId83"/>
    <p:sldId id="1377" r:id="rId84"/>
    <p:sldId id="1155" r:id="rId85"/>
    <p:sldId id="1030" r:id="rId86"/>
    <p:sldId id="984" r:id="rId87"/>
    <p:sldId id="1383" r:id="rId88"/>
    <p:sldId id="1176" r:id="rId89"/>
    <p:sldId id="1238" r:id="rId90"/>
    <p:sldId id="1242" r:id="rId91"/>
    <p:sldId id="1369" r:id="rId92"/>
    <p:sldId id="1370" r:id="rId93"/>
    <p:sldId id="1311" r:id="rId94"/>
    <p:sldId id="1313" r:id="rId95"/>
    <p:sldId id="1243" r:id="rId96"/>
    <p:sldId id="575"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67" autoAdjust="0"/>
    <p:restoredTop sz="94006" autoAdjust="0"/>
  </p:normalViewPr>
  <p:slideViewPr>
    <p:cSldViewPr>
      <p:cViewPr varScale="1">
        <p:scale>
          <a:sx n="47" d="100"/>
          <a:sy n="47" d="100"/>
        </p:scale>
        <p:origin x="48" y="312"/>
      </p:cViewPr>
      <p:guideLst>
        <p:guide orient="horz" pos="2160"/>
        <p:guide pos="3840"/>
      </p:guideLst>
    </p:cSldViewPr>
  </p:slideViewPr>
  <p:outlineViewPr>
    <p:cViewPr>
      <p:scale>
        <a:sx n="33" d="100"/>
        <a:sy n="33" d="100"/>
      </p:scale>
      <p:origin x="0" y="-11328"/>
    </p:cViewPr>
  </p:outlineViewPr>
  <p:notesTextViewPr>
    <p:cViewPr>
      <p:scale>
        <a:sx n="100" d="100"/>
        <a:sy n="100" d="100"/>
      </p:scale>
      <p:origin x="0" y="0"/>
    </p:cViewPr>
  </p:notesTextViewPr>
  <p:sorterViewPr>
    <p:cViewPr>
      <p:scale>
        <a:sx n="77" d="100"/>
        <a:sy n="77" d="100"/>
      </p:scale>
      <p:origin x="0" y="-375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slide" Target="slides/slide9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7352214-EC41-4715-8E28-14D7CB627B5B}" type="datetimeFigureOut">
              <a:rPr lang="en-US" smtClean="0"/>
              <a:pPr/>
              <a:t>6/30/2020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BDBFCB4-3EF6-4DAA-9903-06DDA1D6B0F3}" type="slidenum">
              <a:rPr lang="en-US" smtClean="0"/>
              <a:pPr/>
              <a:t>‹#›</a:t>
            </a:fld>
            <a:endParaRPr lang="en-US"/>
          </a:p>
        </p:txBody>
      </p:sp>
    </p:spTree>
    <p:extLst>
      <p:ext uri="{BB962C8B-B14F-4D97-AF65-F5344CB8AC3E}">
        <p14:creationId xmlns:p14="http://schemas.microsoft.com/office/powerpoint/2010/main" val="3640687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DBFCB4-3EF6-4DAA-9903-06DDA1D6B0F3}" type="slidenum">
              <a:rPr lang="en-US" smtClean="0"/>
              <a:pPr/>
              <a:t>1</a:t>
            </a:fld>
            <a:endParaRPr lang="en-US"/>
          </a:p>
        </p:txBody>
      </p:sp>
    </p:spTree>
    <p:extLst>
      <p:ext uri="{BB962C8B-B14F-4D97-AF65-F5344CB8AC3E}">
        <p14:creationId xmlns:p14="http://schemas.microsoft.com/office/powerpoint/2010/main" val="39956494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DBFCB4-3EF6-4DAA-9903-06DDA1D6B0F3}" type="slidenum">
              <a:rPr lang="en-US" smtClean="0"/>
              <a:pPr/>
              <a:t>18</a:t>
            </a:fld>
            <a:endParaRPr lang="en-US"/>
          </a:p>
        </p:txBody>
      </p:sp>
    </p:spTree>
    <p:extLst>
      <p:ext uri="{BB962C8B-B14F-4D97-AF65-F5344CB8AC3E}">
        <p14:creationId xmlns:p14="http://schemas.microsoft.com/office/powerpoint/2010/main" val="7149608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DBFCB4-3EF6-4DAA-9903-06DDA1D6B0F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204010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DBFCB4-3EF6-4DAA-9903-06DDA1D6B0F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69600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DBFCB4-3EF6-4DAA-9903-06DDA1D6B0F3}" type="slidenum">
              <a:rPr lang="en-US" smtClean="0">
                <a:solidFill>
                  <a:prstClr val="black"/>
                </a:solidFill>
              </a:rPr>
              <a:pPr/>
              <a:t>59</a:t>
            </a:fld>
            <a:endParaRPr lang="en-US">
              <a:solidFill>
                <a:prstClr val="black"/>
              </a:solidFill>
            </a:endParaRPr>
          </a:p>
        </p:txBody>
      </p:sp>
    </p:spTree>
    <p:extLst>
      <p:ext uri="{BB962C8B-B14F-4D97-AF65-F5344CB8AC3E}">
        <p14:creationId xmlns:p14="http://schemas.microsoft.com/office/powerpoint/2010/main" val="1882573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DBFCB4-3EF6-4DAA-9903-06DDA1D6B0F3}" type="slidenum">
              <a:rPr lang="en-US" smtClean="0">
                <a:solidFill>
                  <a:prstClr val="black"/>
                </a:solidFill>
              </a:rPr>
              <a:pPr/>
              <a:t>60</a:t>
            </a:fld>
            <a:endParaRPr lang="en-US">
              <a:solidFill>
                <a:prstClr val="black"/>
              </a:solidFill>
            </a:endParaRPr>
          </a:p>
        </p:txBody>
      </p:sp>
    </p:spTree>
    <p:extLst>
      <p:ext uri="{BB962C8B-B14F-4D97-AF65-F5344CB8AC3E}">
        <p14:creationId xmlns:p14="http://schemas.microsoft.com/office/powerpoint/2010/main" val="8155351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DBFCB4-3EF6-4DAA-9903-06DDA1D6B0F3}" type="slidenum">
              <a:rPr lang="en-US" smtClean="0">
                <a:solidFill>
                  <a:prstClr val="black"/>
                </a:solidFill>
              </a:rPr>
              <a:pPr/>
              <a:t>63</a:t>
            </a:fld>
            <a:endParaRPr lang="en-US">
              <a:solidFill>
                <a:prstClr val="black"/>
              </a:solidFill>
            </a:endParaRPr>
          </a:p>
        </p:txBody>
      </p:sp>
    </p:spTree>
    <p:extLst>
      <p:ext uri="{BB962C8B-B14F-4D97-AF65-F5344CB8AC3E}">
        <p14:creationId xmlns:p14="http://schemas.microsoft.com/office/powerpoint/2010/main" val="30508362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DBFCB4-3EF6-4DAA-9903-06DDA1D6B0F3}" type="slidenum">
              <a:rPr lang="en-US" smtClean="0">
                <a:solidFill>
                  <a:prstClr val="black"/>
                </a:solidFill>
              </a:rPr>
              <a:pPr/>
              <a:t>64</a:t>
            </a:fld>
            <a:endParaRPr lang="en-US">
              <a:solidFill>
                <a:prstClr val="black"/>
              </a:solidFill>
            </a:endParaRPr>
          </a:p>
        </p:txBody>
      </p:sp>
    </p:spTree>
    <p:extLst>
      <p:ext uri="{BB962C8B-B14F-4D97-AF65-F5344CB8AC3E}">
        <p14:creationId xmlns:p14="http://schemas.microsoft.com/office/powerpoint/2010/main" val="35098568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DBFCB4-3EF6-4DAA-9903-06DDA1D6B0F3}" type="slidenum">
              <a:rPr lang="en-US" smtClean="0">
                <a:solidFill>
                  <a:prstClr val="black"/>
                </a:solidFill>
              </a:rPr>
              <a:pPr/>
              <a:t>71</a:t>
            </a:fld>
            <a:endParaRPr lang="en-US">
              <a:solidFill>
                <a:prstClr val="black"/>
              </a:solidFill>
            </a:endParaRPr>
          </a:p>
        </p:txBody>
      </p:sp>
    </p:spTree>
    <p:extLst>
      <p:ext uri="{BB962C8B-B14F-4D97-AF65-F5344CB8AC3E}">
        <p14:creationId xmlns:p14="http://schemas.microsoft.com/office/powerpoint/2010/main" val="17801294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DBFCB4-3EF6-4DAA-9903-06DDA1D6B0F3}" type="slidenum">
              <a:rPr lang="en-US" smtClean="0">
                <a:solidFill>
                  <a:prstClr val="black"/>
                </a:solidFill>
              </a:rPr>
              <a:pPr/>
              <a:t>72</a:t>
            </a:fld>
            <a:endParaRPr lang="en-US">
              <a:solidFill>
                <a:prstClr val="black"/>
              </a:solidFill>
            </a:endParaRPr>
          </a:p>
        </p:txBody>
      </p:sp>
    </p:spTree>
    <p:extLst>
      <p:ext uri="{BB962C8B-B14F-4D97-AF65-F5344CB8AC3E}">
        <p14:creationId xmlns:p14="http://schemas.microsoft.com/office/powerpoint/2010/main" val="2808945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DBFCB4-3EF6-4DAA-9903-06DDA1D6B0F3}" type="slidenum">
              <a:rPr lang="en-US" smtClean="0">
                <a:solidFill>
                  <a:prstClr val="black"/>
                </a:solidFill>
              </a:rPr>
              <a:pPr/>
              <a:t>73</a:t>
            </a:fld>
            <a:endParaRPr lang="en-US">
              <a:solidFill>
                <a:prstClr val="black"/>
              </a:solidFill>
            </a:endParaRPr>
          </a:p>
        </p:txBody>
      </p:sp>
    </p:spTree>
    <p:extLst>
      <p:ext uri="{BB962C8B-B14F-4D97-AF65-F5344CB8AC3E}">
        <p14:creationId xmlns:p14="http://schemas.microsoft.com/office/powerpoint/2010/main" val="4132909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DBFCB4-3EF6-4DAA-9903-06DDA1D6B0F3}" type="slidenum">
              <a:rPr lang="en-US" smtClean="0"/>
              <a:pPr/>
              <a:t>3</a:t>
            </a:fld>
            <a:endParaRPr lang="en-US"/>
          </a:p>
        </p:txBody>
      </p:sp>
    </p:spTree>
    <p:extLst>
      <p:ext uri="{BB962C8B-B14F-4D97-AF65-F5344CB8AC3E}">
        <p14:creationId xmlns:p14="http://schemas.microsoft.com/office/powerpoint/2010/main" val="2142951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DBFCB4-3EF6-4DAA-9903-06DDA1D6B0F3}" type="slidenum">
              <a:rPr lang="en-US" smtClean="0">
                <a:solidFill>
                  <a:prstClr val="black"/>
                </a:solidFill>
              </a:rPr>
              <a:pPr/>
              <a:t>74</a:t>
            </a:fld>
            <a:endParaRPr lang="en-US">
              <a:solidFill>
                <a:prstClr val="black"/>
              </a:solidFill>
            </a:endParaRPr>
          </a:p>
        </p:txBody>
      </p:sp>
    </p:spTree>
    <p:extLst>
      <p:ext uri="{BB962C8B-B14F-4D97-AF65-F5344CB8AC3E}">
        <p14:creationId xmlns:p14="http://schemas.microsoft.com/office/powerpoint/2010/main" val="16789136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DBFCB4-3EF6-4DAA-9903-06DDA1D6B0F3}" type="slidenum">
              <a:rPr lang="en-US" smtClean="0">
                <a:solidFill>
                  <a:prstClr val="black"/>
                </a:solidFill>
              </a:rPr>
              <a:pPr/>
              <a:t>75</a:t>
            </a:fld>
            <a:endParaRPr lang="en-US">
              <a:solidFill>
                <a:prstClr val="black"/>
              </a:solidFill>
            </a:endParaRPr>
          </a:p>
        </p:txBody>
      </p:sp>
    </p:spTree>
    <p:extLst>
      <p:ext uri="{BB962C8B-B14F-4D97-AF65-F5344CB8AC3E}">
        <p14:creationId xmlns:p14="http://schemas.microsoft.com/office/powerpoint/2010/main" val="22092376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DBFCB4-3EF6-4DAA-9903-06DDA1D6B0F3}" type="slidenum">
              <a:rPr lang="en-US" smtClean="0">
                <a:solidFill>
                  <a:prstClr val="black"/>
                </a:solidFill>
              </a:rPr>
              <a:pPr/>
              <a:t>76</a:t>
            </a:fld>
            <a:endParaRPr lang="en-US">
              <a:solidFill>
                <a:prstClr val="black"/>
              </a:solidFill>
            </a:endParaRPr>
          </a:p>
        </p:txBody>
      </p:sp>
    </p:spTree>
    <p:extLst>
      <p:ext uri="{BB962C8B-B14F-4D97-AF65-F5344CB8AC3E}">
        <p14:creationId xmlns:p14="http://schemas.microsoft.com/office/powerpoint/2010/main" val="12556233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DBFCB4-3EF6-4DAA-9903-06DDA1D6B0F3}" type="slidenum">
              <a:rPr lang="en-US" smtClean="0"/>
              <a:pPr/>
              <a:t>82</a:t>
            </a:fld>
            <a:endParaRPr lang="en-US"/>
          </a:p>
        </p:txBody>
      </p:sp>
    </p:spTree>
    <p:extLst>
      <p:ext uri="{BB962C8B-B14F-4D97-AF65-F5344CB8AC3E}">
        <p14:creationId xmlns:p14="http://schemas.microsoft.com/office/powerpoint/2010/main" val="5778038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DBFCB4-3EF6-4DAA-9903-06DDA1D6B0F3}" type="slidenum">
              <a:rPr lang="en-US" smtClean="0"/>
              <a:pPr/>
              <a:t>93</a:t>
            </a:fld>
            <a:endParaRPr lang="en-US"/>
          </a:p>
        </p:txBody>
      </p:sp>
    </p:spTree>
    <p:extLst>
      <p:ext uri="{BB962C8B-B14F-4D97-AF65-F5344CB8AC3E}">
        <p14:creationId xmlns:p14="http://schemas.microsoft.com/office/powerpoint/2010/main" val="1848782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DBFCB4-3EF6-4DAA-9903-06DDA1D6B0F3}" type="slidenum">
              <a:rPr lang="en-US" smtClean="0"/>
              <a:pPr/>
              <a:t>9</a:t>
            </a:fld>
            <a:endParaRPr lang="en-US"/>
          </a:p>
        </p:txBody>
      </p:sp>
    </p:spTree>
    <p:extLst>
      <p:ext uri="{BB962C8B-B14F-4D97-AF65-F5344CB8AC3E}">
        <p14:creationId xmlns:p14="http://schemas.microsoft.com/office/powerpoint/2010/main" val="2819778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DBFCB4-3EF6-4DAA-9903-06DDA1D6B0F3}" type="slidenum">
              <a:rPr lang="en-US" smtClean="0"/>
              <a:pPr/>
              <a:t>11</a:t>
            </a:fld>
            <a:endParaRPr lang="en-US"/>
          </a:p>
        </p:txBody>
      </p:sp>
    </p:spTree>
    <p:extLst>
      <p:ext uri="{BB962C8B-B14F-4D97-AF65-F5344CB8AC3E}">
        <p14:creationId xmlns:p14="http://schemas.microsoft.com/office/powerpoint/2010/main" val="1219843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DBFCB4-3EF6-4DAA-9903-06DDA1D6B0F3}" type="slidenum">
              <a:rPr lang="en-US" smtClean="0"/>
              <a:pPr/>
              <a:t>12</a:t>
            </a:fld>
            <a:endParaRPr lang="en-US"/>
          </a:p>
        </p:txBody>
      </p:sp>
    </p:spTree>
    <p:extLst>
      <p:ext uri="{BB962C8B-B14F-4D97-AF65-F5344CB8AC3E}">
        <p14:creationId xmlns:p14="http://schemas.microsoft.com/office/powerpoint/2010/main" val="2897919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DBFCB4-3EF6-4DAA-9903-06DDA1D6B0F3}" type="slidenum">
              <a:rPr lang="en-US" smtClean="0"/>
              <a:pPr/>
              <a:t>13</a:t>
            </a:fld>
            <a:endParaRPr lang="en-US"/>
          </a:p>
        </p:txBody>
      </p:sp>
    </p:spTree>
    <p:extLst>
      <p:ext uri="{BB962C8B-B14F-4D97-AF65-F5344CB8AC3E}">
        <p14:creationId xmlns:p14="http://schemas.microsoft.com/office/powerpoint/2010/main" val="53101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DBFCB4-3EF6-4DAA-9903-06DDA1D6B0F3}" type="slidenum">
              <a:rPr lang="en-US" smtClean="0"/>
              <a:pPr/>
              <a:t>14</a:t>
            </a:fld>
            <a:endParaRPr lang="en-US"/>
          </a:p>
        </p:txBody>
      </p:sp>
    </p:spTree>
    <p:extLst>
      <p:ext uri="{BB962C8B-B14F-4D97-AF65-F5344CB8AC3E}">
        <p14:creationId xmlns:p14="http://schemas.microsoft.com/office/powerpoint/2010/main" val="2026802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DBFCB4-3EF6-4DAA-9903-06DDA1D6B0F3}" type="slidenum">
              <a:rPr lang="en-US" smtClean="0"/>
              <a:pPr/>
              <a:t>16</a:t>
            </a:fld>
            <a:endParaRPr lang="en-US"/>
          </a:p>
        </p:txBody>
      </p:sp>
    </p:spTree>
    <p:extLst>
      <p:ext uri="{BB962C8B-B14F-4D97-AF65-F5344CB8AC3E}">
        <p14:creationId xmlns:p14="http://schemas.microsoft.com/office/powerpoint/2010/main" val="3510729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DBFCB4-3EF6-4DAA-9903-06DDA1D6B0F3}" type="slidenum">
              <a:rPr lang="en-US" smtClean="0"/>
              <a:pPr/>
              <a:t>17</a:t>
            </a:fld>
            <a:endParaRPr lang="en-US"/>
          </a:p>
        </p:txBody>
      </p:sp>
    </p:spTree>
    <p:extLst>
      <p:ext uri="{BB962C8B-B14F-4D97-AF65-F5344CB8AC3E}">
        <p14:creationId xmlns:p14="http://schemas.microsoft.com/office/powerpoint/2010/main" val="3034500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9"/>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1" name="txtHeaderSecClass"/>
          <p:cNvSpPr txBox="1"/>
          <p:nvPr userDrawn="1"/>
        </p:nvSpPr>
        <p:spPr>
          <a:xfrm>
            <a:off x="11006667" y="6638291"/>
            <a:ext cx="1185333" cy="115416"/>
          </a:xfrm>
          <a:prstGeom prst="rect">
            <a:avLst/>
          </a:prstGeom>
          <a:noFill/>
        </p:spPr>
        <p:txBody>
          <a:bodyPr vert="horz" lIns="0" tIns="0" rIns="0" bIns="0" rtlCol="0">
            <a:spAutoFit/>
          </a:bodyPr>
          <a:lstStyle/>
          <a:p>
            <a:r>
              <a:rPr lang="en-US" sz="750">
                <a:solidFill>
                  <a:srgbClr val="000000"/>
                </a:solidFill>
                <a:latin typeface="Arial"/>
              </a:rPr>
              <a:t>Confidential</a:t>
            </a:r>
          </a:p>
        </p:txBody>
      </p:sp>
      <p:sp>
        <p:nvSpPr>
          <p:cNvPr id="20" name="Rectangle 19"/>
          <p:cNvSpPr/>
          <p:nvPr userDrawn="1"/>
        </p:nvSpPr>
        <p:spPr>
          <a:xfrm>
            <a:off x="9652000" y="6400800"/>
            <a:ext cx="2540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txtFooterLeft"/>
          <p:cNvSpPr txBox="1"/>
          <p:nvPr userDrawn="1"/>
        </p:nvSpPr>
        <p:spPr>
          <a:xfrm>
            <a:off x="1305559" y="6638291"/>
            <a:ext cx="2577592" cy="115416"/>
          </a:xfrm>
          <a:prstGeom prst="rect">
            <a:avLst/>
          </a:prstGeom>
          <a:noFill/>
        </p:spPr>
        <p:txBody>
          <a:bodyPr vert="horz" lIns="0" tIns="0" rIns="0" bIns="0" rtlCol="0">
            <a:spAutoFit/>
          </a:bodyPr>
          <a:lstStyle/>
          <a:p>
            <a:r>
              <a:rPr lang="en-US" sz="750" b="0">
                <a:solidFill>
                  <a:srgbClr val="7F7F7F"/>
                </a:solidFill>
                <a:latin typeface="Arial"/>
              </a:rPr>
              <a:t>PA1</a:t>
            </a:r>
          </a:p>
        </p:txBody>
      </p:sp>
      <p:sp>
        <p:nvSpPr>
          <p:cNvPr id="14" name="txtFooterRight"/>
          <p:cNvSpPr txBox="1"/>
          <p:nvPr userDrawn="1"/>
        </p:nvSpPr>
        <p:spPr>
          <a:xfrm>
            <a:off x="3969680" y="6638291"/>
            <a:ext cx="6177619" cy="115416"/>
          </a:xfrm>
          <a:prstGeom prst="rect">
            <a:avLst/>
          </a:prstGeom>
          <a:noFill/>
        </p:spPr>
        <p:txBody>
          <a:bodyPr vert="horz" lIns="0" tIns="0" rIns="0" bIns="0" rtlCol="0">
            <a:spAutoFit/>
          </a:bodyPr>
          <a:lstStyle/>
          <a:p>
            <a:endParaRPr lang="en-US" sz="750" b="0">
              <a:solidFill>
                <a:srgbClr val="7F7F7F"/>
              </a:solidFill>
              <a:latin typeface="Arial"/>
            </a:endParaRPr>
          </a:p>
        </p:txBody>
      </p:sp>
      <p:sp>
        <p:nvSpPr>
          <p:cNvPr id="15" name="txtFooterDate"/>
          <p:cNvSpPr txBox="1"/>
          <p:nvPr userDrawn="1"/>
        </p:nvSpPr>
        <p:spPr>
          <a:xfrm>
            <a:off x="513587" y="6638291"/>
            <a:ext cx="705611" cy="115416"/>
          </a:xfrm>
          <a:prstGeom prst="rect">
            <a:avLst/>
          </a:prstGeom>
          <a:noFill/>
        </p:spPr>
        <p:txBody>
          <a:bodyPr vert="horz" lIns="0" tIns="0" rIns="0" bIns="0" rtlCol="0">
            <a:spAutoFit/>
          </a:bodyPr>
          <a:lstStyle/>
          <a:p>
            <a:r>
              <a:rPr lang="en-US" sz="750" b="0">
                <a:solidFill>
                  <a:srgbClr val="7F7F7F"/>
                </a:solidFill>
                <a:latin typeface="Arial"/>
              </a:rPr>
              <a:t>4/30/2014</a:t>
            </a:r>
          </a:p>
        </p:txBody>
      </p:sp>
      <p:sp>
        <p:nvSpPr>
          <p:cNvPr id="21" name="txtFooterCVLPage"/>
          <p:cNvSpPr txBox="1"/>
          <p:nvPr userDrawn="1"/>
        </p:nvSpPr>
        <p:spPr>
          <a:xfrm>
            <a:off x="124803" y="6638291"/>
            <a:ext cx="249596" cy="115416"/>
          </a:xfrm>
          <a:prstGeom prst="rect">
            <a:avLst/>
          </a:prstGeom>
          <a:noFill/>
        </p:spPr>
        <p:txBody>
          <a:bodyPr vert="horz" lIns="0" tIns="0" rIns="0" bIns="0" rtlCol="0">
            <a:spAutoFit/>
          </a:bodyPr>
          <a:lstStyle/>
          <a:p>
            <a:pPr algn="r"/>
            <a:fld id="{556C2F20-7ED1-4468-AB56-5B7550C9AFCE}" type="slidenum">
              <a:rPr lang="en-US" sz="750" b="0" smtClean="0">
                <a:solidFill>
                  <a:srgbClr val="7F7F7F"/>
                </a:solidFill>
                <a:latin typeface="Arial"/>
              </a:rPr>
              <a:pPr algn="r"/>
              <a:t>‹#›</a:t>
            </a:fld>
            <a:endParaRPr lang="en-US" sz="750" b="0">
              <a:solidFill>
                <a:srgbClr val="7F7F7F"/>
              </a:solidFill>
              <a:latin typeface="Arial"/>
            </a:endParaRPr>
          </a:p>
        </p:txBody>
      </p:sp>
      <p:sp>
        <p:nvSpPr>
          <p:cNvPr id="16" name="Rectangle 15"/>
          <p:cNvSpPr/>
          <p:nvPr userDrawn="1"/>
        </p:nvSpPr>
        <p:spPr>
          <a:xfrm>
            <a:off x="-25611" y="6638291"/>
            <a:ext cx="2362411"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Rectangle 6"/>
          <p:cNvSpPr/>
          <p:nvPr userDrawn="1"/>
        </p:nvSpPr>
        <p:spPr>
          <a:xfrm>
            <a:off x="9652000" y="6400800"/>
            <a:ext cx="2540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Rectangle 6"/>
          <p:cNvSpPr/>
          <p:nvPr userDrawn="1"/>
        </p:nvSpPr>
        <p:spPr>
          <a:xfrm>
            <a:off x="9652000" y="6400800"/>
            <a:ext cx="2540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1" name="txtHeaderSecClass"/>
          <p:cNvSpPr txBox="1"/>
          <p:nvPr userDrawn="1"/>
        </p:nvSpPr>
        <p:spPr>
          <a:xfrm>
            <a:off x="11006667" y="6638290"/>
            <a:ext cx="1185333" cy="115416"/>
          </a:xfrm>
          <a:prstGeom prst="rect">
            <a:avLst/>
          </a:prstGeom>
          <a:noFill/>
        </p:spPr>
        <p:txBody>
          <a:bodyPr vert="horz" lIns="0" tIns="0" rIns="0" bIns="0" rtlCol="0">
            <a:spAutoFit/>
          </a:bodyPr>
          <a:lstStyle/>
          <a:p>
            <a:r>
              <a:rPr lang="en-US" sz="750">
                <a:solidFill>
                  <a:srgbClr val="000000"/>
                </a:solidFill>
                <a:latin typeface="Arial"/>
              </a:rPr>
              <a:t>Confidential</a:t>
            </a:r>
          </a:p>
        </p:txBody>
      </p:sp>
      <p:sp>
        <p:nvSpPr>
          <p:cNvPr id="16" name="txtFooterLeft"/>
          <p:cNvSpPr txBox="1"/>
          <p:nvPr userDrawn="1"/>
        </p:nvSpPr>
        <p:spPr>
          <a:xfrm>
            <a:off x="1305559" y="6638290"/>
            <a:ext cx="2577592" cy="115416"/>
          </a:xfrm>
          <a:prstGeom prst="rect">
            <a:avLst/>
          </a:prstGeom>
          <a:noFill/>
        </p:spPr>
        <p:txBody>
          <a:bodyPr vert="horz" lIns="0" tIns="0" rIns="0" bIns="0" rtlCol="0">
            <a:spAutoFit/>
          </a:bodyPr>
          <a:lstStyle/>
          <a:p>
            <a:r>
              <a:rPr lang="en-US" sz="750" b="0">
                <a:solidFill>
                  <a:srgbClr val="7F7F7F"/>
                </a:solidFill>
                <a:latin typeface="Arial"/>
              </a:rPr>
              <a:t>PA1</a:t>
            </a:r>
          </a:p>
        </p:txBody>
      </p:sp>
      <p:sp>
        <p:nvSpPr>
          <p:cNvPr id="17" name="txtFooterRight"/>
          <p:cNvSpPr txBox="1"/>
          <p:nvPr userDrawn="1"/>
        </p:nvSpPr>
        <p:spPr>
          <a:xfrm>
            <a:off x="3969680" y="6638290"/>
            <a:ext cx="6177619" cy="115416"/>
          </a:xfrm>
          <a:prstGeom prst="rect">
            <a:avLst/>
          </a:prstGeom>
          <a:noFill/>
        </p:spPr>
        <p:txBody>
          <a:bodyPr vert="horz" lIns="0" tIns="0" rIns="0" bIns="0" rtlCol="0">
            <a:spAutoFit/>
          </a:bodyPr>
          <a:lstStyle/>
          <a:p>
            <a:endParaRPr lang="en-US" sz="750" b="0">
              <a:solidFill>
                <a:srgbClr val="7F7F7F"/>
              </a:solidFill>
              <a:latin typeface="Arial"/>
            </a:endParaRPr>
          </a:p>
        </p:txBody>
      </p:sp>
      <p:sp>
        <p:nvSpPr>
          <p:cNvPr id="18" name="txtFooterDate"/>
          <p:cNvSpPr txBox="1"/>
          <p:nvPr userDrawn="1"/>
        </p:nvSpPr>
        <p:spPr>
          <a:xfrm>
            <a:off x="513587" y="6638290"/>
            <a:ext cx="705611" cy="115416"/>
          </a:xfrm>
          <a:prstGeom prst="rect">
            <a:avLst/>
          </a:prstGeom>
          <a:noFill/>
        </p:spPr>
        <p:txBody>
          <a:bodyPr vert="horz" lIns="0" tIns="0" rIns="0" bIns="0" rtlCol="0">
            <a:spAutoFit/>
          </a:bodyPr>
          <a:lstStyle/>
          <a:p>
            <a:r>
              <a:rPr lang="en-US" sz="750" b="0">
                <a:solidFill>
                  <a:srgbClr val="7F7F7F"/>
                </a:solidFill>
                <a:latin typeface="Arial"/>
              </a:rPr>
              <a:t>4/30/2014</a:t>
            </a:r>
          </a:p>
        </p:txBody>
      </p:sp>
      <p:sp>
        <p:nvSpPr>
          <p:cNvPr id="19" name="txtFooterCVLPage"/>
          <p:cNvSpPr txBox="1"/>
          <p:nvPr userDrawn="1"/>
        </p:nvSpPr>
        <p:spPr>
          <a:xfrm>
            <a:off x="124798" y="6638290"/>
            <a:ext cx="249596" cy="115416"/>
          </a:xfrm>
          <a:prstGeom prst="rect">
            <a:avLst/>
          </a:prstGeom>
          <a:noFill/>
        </p:spPr>
        <p:txBody>
          <a:bodyPr vert="horz" lIns="0" tIns="0" rIns="0" bIns="0" rtlCol="0">
            <a:spAutoFit/>
          </a:bodyPr>
          <a:lstStyle/>
          <a:p>
            <a:pPr algn="r"/>
            <a:fld id="{2EEE482A-F1C4-41AF-8A30-D5CDD6C987D1}" type="slidenum">
              <a:rPr lang="en-US" sz="750" b="0" smtClean="0">
                <a:solidFill>
                  <a:srgbClr val="7F7F7F"/>
                </a:solidFill>
                <a:latin typeface="Arial"/>
              </a:rPr>
              <a:pPr algn="r"/>
              <a:t>‹#›</a:t>
            </a:fld>
            <a:endParaRPr lang="en-US" sz="750" b="0">
              <a:solidFill>
                <a:srgbClr val="7F7F7F"/>
              </a:solidFill>
              <a:latin typeface="Arial"/>
            </a:endParaRPr>
          </a:p>
        </p:txBody>
      </p:sp>
      <p:sp>
        <p:nvSpPr>
          <p:cNvPr id="20" name="Rectangle 19"/>
          <p:cNvSpPr/>
          <p:nvPr userDrawn="1"/>
        </p:nvSpPr>
        <p:spPr>
          <a:xfrm>
            <a:off x="9652000" y="6400800"/>
            <a:ext cx="2540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60099596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457200" indent="-457200">
              <a:buClr>
                <a:schemeClr val="tx2"/>
              </a:buClr>
              <a:buSzPct val="150000"/>
              <a:buFont typeface="Arial" pitchFamily="34" charset="0"/>
              <a:buChar char="•"/>
              <a:defRPr/>
            </a:lvl1pPr>
            <a:lvl2pPr marL="914400" indent="-457200">
              <a:buSzPct val="150000"/>
              <a:buFont typeface="Arial" pitchFamily="34" charset="0"/>
              <a:buChar char="•"/>
              <a:defRPr/>
            </a:lvl2pPr>
            <a:lvl3pPr marL="1257300" indent="-342900">
              <a:buSzPct val="150000"/>
              <a:buFont typeface="Arial" pitchFamily="34" charset="0"/>
              <a:buChar char="•"/>
              <a:defRPr/>
            </a:lvl3pPr>
            <a:lvl4pPr marL="1714500" indent="-342900">
              <a:buSzPct val="150000"/>
              <a:buFont typeface="Arial" pitchFamily="34" charset="0"/>
              <a:buChar char="•"/>
              <a:defRPr/>
            </a:lvl4pPr>
            <a:lvl5pPr marL="2171700" indent="-342900">
              <a:buSzPct val="150000"/>
              <a:buFont typeface="Arial"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Rectangle 6"/>
          <p:cNvSpPr/>
          <p:nvPr userDrawn="1"/>
        </p:nvSpPr>
        <p:spPr>
          <a:xfrm>
            <a:off x="9652000" y="6400800"/>
            <a:ext cx="2540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40985460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Rectangle 6"/>
          <p:cNvSpPr/>
          <p:nvPr userDrawn="1"/>
        </p:nvSpPr>
        <p:spPr>
          <a:xfrm>
            <a:off x="9652000" y="6400800"/>
            <a:ext cx="2540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41119901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Rectangle 7"/>
          <p:cNvSpPr/>
          <p:nvPr userDrawn="1"/>
        </p:nvSpPr>
        <p:spPr>
          <a:xfrm>
            <a:off x="9652000" y="6400800"/>
            <a:ext cx="2540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9743372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6/30/2020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lvl1pPr>
              <a:defRPr>
                <a:solidFill>
                  <a:schemeClr val="tx1"/>
                </a:solidFill>
              </a:defRPr>
            </a:lvl1pPr>
          </a:lstStyle>
          <a:p>
            <a:fld id="{860F4534-07EC-4857-95BC-B4738D5EA67B}" type="slidenum">
              <a:rPr lang="en-US" smtClean="0"/>
              <a:pPr/>
              <a:t>‹#›</a:t>
            </a:fld>
            <a:endParaRPr lang="en-US" dirty="0"/>
          </a:p>
        </p:txBody>
      </p:sp>
      <p:sp>
        <p:nvSpPr>
          <p:cNvPr id="10" name="Rectangle 9"/>
          <p:cNvSpPr/>
          <p:nvPr userDrawn="1"/>
        </p:nvSpPr>
        <p:spPr>
          <a:xfrm>
            <a:off x="9652000" y="6400800"/>
            <a:ext cx="2540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8518759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6/30/2020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
        <p:nvSpPr>
          <p:cNvPr id="6" name="Rectangle 5"/>
          <p:cNvSpPr/>
          <p:nvPr userDrawn="1"/>
        </p:nvSpPr>
        <p:spPr>
          <a:xfrm>
            <a:off x="9652000" y="6400800"/>
            <a:ext cx="2540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3110511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6/30/2020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
        <p:nvSpPr>
          <p:cNvPr id="5" name="Rectangle 4"/>
          <p:cNvSpPr/>
          <p:nvPr userDrawn="1"/>
        </p:nvSpPr>
        <p:spPr>
          <a:xfrm>
            <a:off x="9652000" y="6400800"/>
            <a:ext cx="2540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0026864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Rectangle 7"/>
          <p:cNvSpPr/>
          <p:nvPr userDrawn="1"/>
        </p:nvSpPr>
        <p:spPr>
          <a:xfrm>
            <a:off x="9652000" y="6400800"/>
            <a:ext cx="2540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49804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457200" indent="-457200">
              <a:buClr>
                <a:schemeClr val="tx2"/>
              </a:buClr>
              <a:buSzPct val="150000"/>
              <a:buFont typeface="Arial" pitchFamily="34" charset="0"/>
              <a:buChar char="•"/>
              <a:defRPr/>
            </a:lvl1pPr>
            <a:lvl2pPr marL="914400" indent="-457200">
              <a:buSzPct val="150000"/>
              <a:buFont typeface="Arial" pitchFamily="34" charset="0"/>
              <a:buChar char="•"/>
              <a:defRPr/>
            </a:lvl2pPr>
            <a:lvl3pPr marL="1257300" indent="-342900">
              <a:buSzPct val="150000"/>
              <a:buFont typeface="Arial" pitchFamily="34" charset="0"/>
              <a:buChar char="•"/>
              <a:defRPr/>
            </a:lvl3pPr>
            <a:lvl4pPr marL="1714500" indent="-342900">
              <a:buSzPct val="150000"/>
              <a:buFont typeface="Arial" pitchFamily="34" charset="0"/>
              <a:buChar char="•"/>
              <a:defRPr/>
            </a:lvl4pPr>
            <a:lvl5pPr marL="2171700" indent="-342900">
              <a:buSzPct val="150000"/>
              <a:buFont typeface="Arial"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Rectangle 6"/>
          <p:cNvSpPr/>
          <p:nvPr userDrawn="1"/>
        </p:nvSpPr>
        <p:spPr>
          <a:xfrm>
            <a:off x="9652000" y="6400800"/>
            <a:ext cx="2540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userDrawn="1"/>
        </p:nvSpPr>
        <p:spPr>
          <a:xfrm>
            <a:off x="-101600" y="6423259"/>
            <a:ext cx="2540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Rectangle 7"/>
          <p:cNvSpPr/>
          <p:nvPr userDrawn="1"/>
        </p:nvSpPr>
        <p:spPr>
          <a:xfrm>
            <a:off x="9652000" y="6400800"/>
            <a:ext cx="2540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3599309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Rectangle 6"/>
          <p:cNvSpPr/>
          <p:nvPr userDrawn="1"/>
        </p:nvSpPr>
        <p:spPr>
          <a:xfrm>
            <a:off x="9652000" y="6400800"/>
            <a:ext cx="2540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0965533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Rectangle 6"/>
          <p:cNvSpPr/>
          <p:nvPr userDrawn="1"/>
        </p:nvSpPr>
        <p:spPr>
          <a:xfrm>
            <a:off x="9652000" y="6400800"/>
            <a:ext cx="2540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42460723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1" name="txtHeaderSecClass"/>
          <p:cNvSpPr txBox="1"/>
          <p:nvPr userDrawn="1"/>
        </p:nvSpPr>
        <p:spPr>
          <a:xfrm>
            <a:off x="11006667" y="6638290"/>
            <a:ext cx="1185333" cy="115416"/>
          </a:xfrm>
          <a:prstGeom prst="rect">
            <a:avLst/>
          </a:prstGeom>
          <a:noFill/>
        </p:spPr>
        <p:txBody>
          <a:bodyPr vert="horz" lIns="0" tIns="0" rIns="0" bIns="0" rtlCol="0">
            <a:spAutoFit/>
          </a:bodyPr>
          <a:lstStyle/>
          <a:p>
            <a:r>
              <a:rPr lang="en-US" sz="750">
                <a:solidFill>
                  <a:srgbClr val="000000"/>
                </a:solidFill>
                <a:latin typeface="Arial"/>
              </a:rPr>
              <a:t>Confidential</a:t>
            </a:r>
          </a:p>
        </p:txBody>
      </p:sp>
      <p:sp>
        <p:nvSpPr>
          <p:cNvPr id="20" name="Rectangle 19"/>
          <p:cNvSpPr/>
          <p:nvPr userDrawn="1"/>
        </p:nvSpPr>
        <p:spPr>
          <a:xfrm>
            <a:off x="9652000" y="6400800"/>
            <a:ext cx="2540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txtFooterLeft"/>
          <p:cNvSpPr txBox="1"/>
          <p:nvPr userDrawn="1"/>
        </p:nvSpPr>
        <p:spPr>
          <a:xfrm>
            <a:off x="1305559" y="6638290"/>
            <a:ext cx="2577592" cy="115416"/>
          </a:xfrm>
          <a:prstGeom prst="rect">
            <a:avLst/>
          </a:prstGeom>
          <a:noFill/>
        </p:spPr>
        <p:txBody>
          <a:bodyPr vert="horz" lIns="0" tIns="0" rIns="0" bIns="0" rtlCol="0">
            <a:spAutoFit/>
          </a:bodyPr>
          <a:lstStyle/>
          <a:p>
            <a:r>
              <a:rPr lang="en-US" sz="750" b="0">
                <a:solidFill>
                  <a:srgbClr val="7F7F7F"/>
                </a:solidFill>
                <a:latin typeface="Arial"/>
              </a:rPr>
              <a:t>PA1</a:t>
            </a:r>
          </a:p>
        </p:txBody>
      </p:sp>
      <p:sp>
        <p:nvSpPr>
          <p:cNvPr id="14" name="txtFooterRight"/>
          <p:cNvSpPr txBox="1"/>
          <p:nvPr userDrawn="1"/>
        </p:nvSpPr>
        <p:spPr>
          <a:xfrm>
            <a:off x="3969680" y="6638290"/>
            <a:ext cx="6177619" cy="115416"/>
          </a:xfrm>
          <a:prstGeom prst="rect">
            <a:avLst/>
          </a:prstGeom>
          <a:noFill/>
        </p:spPr>
        <p:txBody>
          <a:bodyPr vert="horz" lIns="0" tIns="0" rIns="0" bIns="0" rtlCol="0">
            <a:spAutoFit/>
          </a:bodyPr>
          <a:lstStyle/>
          <a:p>
            <a:endParaRPr lang="en-US" sz="750" b="0">
              <a:solidFill>
                <a:srgbClr val="7F7F7F"/>
              </a:solidFill>
              <a:latin typeface="Arial"/>
            </a:endParaRPr>
          </a:p>
        </p:txBody>
      </p:sp>
      <p:sp>
        <p:nvSpPr>
          <p:cNvPr id="15" name="txtFooterDate"/>
          <p:cNvSpPr txBox="1"/>
          <p:nvPr userDrawn="1"/>
        </p:nvSpPr>
        <p:spPr>
          <a:xfrm>
            <a:off x="513587" y="6638290"/>
            <a:ext cx="705611" cy="115416"/>
          </a:xfrm>
          <a:prstGeom prst="rect">
            <a:avLst/>
          </a:prstGeom>
          <a:noFill/>
        </p:spPr>
        <p:txBody>
          <a:bodyPr vert="horz" lIns="0" tIns="0" rIns="0" bIns="0" rtlCol="0">
            <a:spAutoFit/>
          </a:bodyPr>
          <a:lstStyle/>
          <a:p>
            <a:r>
              <a:rPr lang="en-US" sz="750" b="0">
                <a:solidFill>
                  <a:srgbClr val="7F7F7F"/>
                </a:solidFill>
                <a:latin typeface="Arial"/>
              </a:rPr>
              <a:t>4/30/2014</a:t>
            </a:r>
          </a:p>
        </p:txBody>
      </p:sp>
      <p:sp>
        <p:nvSpPr>
          <p:cNvPr id="21" name="txtFooterCVLPage"/>
          <p:cNvSpPr txBox="1"/>
          <p:nvPr userDrawn="1"/>
        </p:nvSpPr>
        <p:spPr>
          <a:xfrm>
            <a:off x="124798" y="6638290"/>
            <a:ext cx="249596" cy="115416"/>
          </a:xfrm>
          <a:prstGeom prst="rect">
            <a:avLst/>
          </a:prstGeom>
          <a:noFill/>
        </p:spPr>
        <p:txBody>
          <a:bodyPr vert="horz" lIns="0" tIns="0" rIns="0" bIns="0" rtlCol="0">
            <a:spAutoFit/>
          </a:bodyPr>
          <a:lstStyle/>
          <a:p>
            <a:pPr algn="r"/>
            <a:fld id="{BCCD5FA5-C788-4CD2-A066-C17734F4EC35}" type="slidenum">
              <a:rPr lang="en-US" sz="750" b="0" smtClean="0">
                <a:solidFill>
                  <a:srgbClr val="7F7F7F"/>
                </a:solidFill>
                <a:latin typeface="Arial"/>
              </a:rPr>
              <a:pPr algn="r"/>
              <a:t>‹#›</a:t>
            </a:fld>
            <a:endParaRPr lang="en-US" sz="750" b="0">
              <a:solidFill>
                <a:srgbClr val="7F7F7F"/>
              </a:solidFill>
              <a:latin typeface="Arial"/>
            </a:endParaRPr>
          </a:p>
        </p:txBody>
      </p:sp>
    </p:spTree>
    <p:extLst>
      <p:ext uri="{BB962C8B-B14F-4D97-AF65-F5344CB8AC3E}">
        <p14:creationId xmlns:p14="http://schemas.microsoft.com/office/powerpoint/2010/main" val="2420869377"/>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457200" indent="-457200">
              <a:buClr>
                <a:schemeClr val="tx2"/>
              </a:buClr>
              <a:buSzPct val="150000"/>
              <a:buFont typeface="Arial" pitchFamily="34" charset="0"/>
              <a:buChar char="•"/>
              <a:defRPr/>
            </a:lvl1pPr>
            <a:lvl2pPr marL="914400" indent="-457200">
              <a:buSzPct val="150000"/>
              <a:buFont typeface="Arial" pitchFamily="34" charset="0"/>
              <a:buChar char="•"/>
              <a:defRPr/>
            </a:lvl2pPr>
            <a:lvl3pPr marL="1257300" indent="-342900">
              <a:buSzPct val="150000"/>
              <a:buFont typeface="Arial" pitchFamily="34" charset="0"/>
              <a:buChar char="•"/>
              <a:defRPr/>
            </a:lvl3pPr>
            <a:lvl4pPr marL="1714500" indent="-342900">
              <a:buSzPct val="150000"/>
              <a:buFont typeface="Arial" pitchFamily="34" charset="0"/>
              <a:buChar char="•"/>
              <a:defRPr/>
            </a:lvl4pPr>
            <a:lvl5pPr marL="2171700" indent="-342900">
              <a:buSzPct val="150000"/>
              <a:buFont typeface="Arial"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Rectangle 6"/>
          <p:cNvSpPr/>
          <p:nvPr userDrawn="1"/>
        </p:nvSpPr>
        <p:spPr>
          <a:xfrm>
            <a:off x="9652000" y="6400800"/>
            <a:ext cx="2540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1668540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Rectangle 6"/>
          <p:cNvSpPr/>
          <p:nvPr userDrawn="1"/>
        </p:nvSpPr>
        <p:spPr>
          <a:xfrm>
            <a:off x="9652000" y="6400800"/>
            <a:ext cx="2540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3903783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Rectangle 7"/>
          <p:cNvSpPr/>
          <p:nvPr userDrawn="1"/>
        </p:nvSpPr>
        <p:spPr>
          <a:xfrm>
            <a:off x="9652000" y="6400800"/>
            <a:ext cx="2540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5049780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6/30/2020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lvl1pPr>
              <a:defRPr>
                <a:solidFill>
                  <a:schemeClr val="tx1"/>
                </a:solidFill>
              </a:defRPr>
            </a:lvl1pPr>
          </a:lstStyle>
          <a:p>
            <a:fld id="{860F4534-07EC-4857-95BC-B4738D5EA67B}" type="slidenum">
              <a:rPr lang="en-US" smtClean="0"/>
              <a:pPr/>
              <a:t>‹#›</a:t>
            </a:fld>
            <a:endParaRPr lang="en-US" dirty="0"/>
          </a:p>
        </p:txBody>
      </p:sp>
      <p:sp>
        <p:nvSpPr>
          <p:cNvPr id="10" name="Rectangle 9"/>
          <p:cNvSpPr/>
          <p:nvPr userDrawn="1"/>
        </p:nvSpPr>
        <p:spPr>
          <a:xfrm>
            <a:off x="9652000" y="6400800"/>
            <a:ext cx="2540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7531039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6/30/2020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
        <p:nvSpPr>
          <p:cNvPr id="6" name="Rectangle 5"/>
          <p:cNvSpPr/>
          <p:nvPr userDrawn="1"/>
        </p:nvSpPr>
        <p:spPr>
          <a:xfrm>
            <a:off x="9652000" y="6400800"/>
            <a:ext cx="2540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8560884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6/30/2020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
        <p:nvSpPr>
          <p:cNvPr id="5" name="Rectangle 4"/>
          <p:cNvSpPr/>
          <p:nvPr userDrawn="1"/>
        </p:nvSpPr>
        <p:spPr>
          <a:xfrm>
            <a:off x="9652000" y="6400800"/>
            <a:ext cx="2540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250298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Rectangle 6"/>
          <p:cNvSpPr/>
          <p:nvPr userDrawn="1"/>
        </p:nvSpPr>
        <p:spPr>
          <a:xfrm>
            <a:off x="9652000" y="6400800"/>
            <a:ext cx="2540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Rectangle 7"/>
          <p:cNvSpPr/>
          <p:nvPr userDrawn="1"/>
        </p:nvSpPr>
        <p:spPr>
          <a:xfrm>
            <a:off x="9652000" y="6400800"/>
            <a:ext cx="2540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42401954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Rectangle 7"/>
          <p:cNvSpPr/>
          <p:nvPr userDrawn="1"/>
        </p:nvSpPr>
        <p:spPr>
          <a:xfrm>
            <a:off x="9652000" y="6400800"/>
            <a:ext cx="2540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3762265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Rectangle 6"/>
          <p:cNvSpPr/>
          <p:nvPr userDrawn="1"/>
        </p:nvSpPr>
        <p:spPr>
          <a:xfrm>
            <a:off x="9652000" y="6400800"/>
            <a:ext cx="2540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1749934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Rectangle 6"/>
          <p:cNvSpPr/>
          <p:nvPr userDrawn="1"/>
        </p:nvSpPr>
        <p:spPr>
          <a:xfrm>
            <a:off x="9652000" y="6400800"/>
            <a:ext cx="2540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4969599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8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11398" y="4434483"/>
            <a:ext cx="3596061" cy="1833797"/>
          </a:xfrm>
          <a:prstGeom prst="rect">
            <a:avLst/>
          </a:prstGeom>
        </p:spPr>
        <p:txBody>
          <a:bodyPr/>
          <a:lstStyle>
            <a:lvl1pPr marL="0" indent="0" algn="l">
              <a:buNone/>
              <a:defRPr sz="240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Title 1"/>
          <p:cNvSpPr>
            <a:spLocks noGrp="1"/>
          </p:cNvSpPr>
          <p:nvPr>
            <p:ph type="ctrTitle"/>
          </p:nvPr>
        </p:nvSpPr>
        <p:spPr>
          <a:xfrm>
            <a:off x="411398" y="1908313"/>
            <a:ext cx="3596061" cy="2222085"/>
          </a:xfrm>
          <a:prstGeom prst="rect">
            <a:avLst/>
          </a:prstGeom>
        </p:spPr>
        <p:txBody>
          <a:bodyPr anchor="b"/>
          <a:lstStyle>
            <a:lvl1pPr algn="l">
              <a:lnSpc>
                <a:spcPts val="4020"/>
              </a:lnSpc>
              <a:defRPr sz="3600" b="1">
                <a:solidFill>
                  <a:schemeClr val="bg1"/>
                </a:solidFill>
                <a:latin typeface="Arial" charset="0"/>
                <a:ea typeface="Arial" charset="0"/>
                <a:cs typeface="Arial" charset="0"/>
              </a:defRPr>
            </a:lvl1pPr>
          </a:lstStyle>
          <a:p>
            <a:r>
              <a:rPr lang="en-US" dirty="0"/>
              <a:t>Click to edit Master title style</a:t>
            </a: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l="55056" t="42280" r="24553" b="41863"/>
          <a:stretch/>
        </p:blipFill>
        <p:spPr>
          <a:xfrm>
            <a:off x="326584" y="266439"/>
            <a:ext cx="2835013" cy="1240052"/>
          </a:xfrm>
          <a:prstGeom prst="rect">
            <a:avLst/>
          </a:prstGeom>
        </p:spPr>
      </p:pic>
    </p:spTree>
    <p:extLst>
      <p:ext uri="{BB962C8B-B14F-4D97-AF65-F5344CB8AC3E}">
        <p14:creationId xmlns:p14="http://schemas.microsoft.com/office/powerpoint/2010/main" val="3202263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Rectangle 7"/>
          <p:cNvSpPr/>
          <p:nvPr userDrawn="1"/>
        </p:nvSpPr>
        <p:spPr>
          <a:xfrm>
            <a:off x="9652000" y="6400800"/>
            <a:ext cx="2540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3" y="1535114"/>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3"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6/30/2020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lvl1pPr>
              <a:defRPr>
                <a:solidFill>
                  <a:schemeClr val="tx1"/>
                </a:solidFill>
              </a:defRPr>
            </a:lvl1pPr>
          </a:lstStyle>
          <a:p>
            <a:fld id="{860F4534-07EC-4857-95BC-B4738D5EA67B}" type="slidenum">
              <a:rPr lang="en-US" smtClean="0"/>
              <a:pPr/>
              <a:t>‹#›</a:t>
            </a:fld>
            <a:endParaRPr lang="en-US" dirty="0"/>
          </a:p>
        </p:txBody>
      </p:sp>
      <p:sp>
        <p:nvSpPr>
          <p:cNvPr id="10" name="Rectangle 9"/>
          <p:cNvSpPr/>
          <p:nvPr userDrawn="1"/>
        </p:nvSpPr>
        <p:spPr>
          <a:xfrm>
            <a:off x="9652000" y="6400800"/>
            <a:ext cx="2540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6/30/2020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
        <p:nvSpPr>
          <p:cNvPr id="6" name="Rectangle 5"/>
          <p:cNvSpPr/>
          <p:nvPr userDrawn="1"/>
        </p:nvSpPr>
        <p:spPr>
          <a:xfrm>
            <a:off x="9652000" y="6400800"/>
            <a:ext cx="2540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6/30/2020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
        <p:nvSpPr>
          <p:cNvPr id="5" name="Rectangle 4"/>
          <p:cNvSpPr/>
          <p:nvPr userDrawn="1"/>
        </p:nvSpPr>
        <p:spPr>
          <a:xfrm>
            <a:off x="-203200" y="0"/>
            <a:ext cx="12395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4"/>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Rectangle 7"/>
          <p:cNvSpPr/>
          <p:nvPr userDrawn="1"/>
        </p:nvSpPr>
        <p:spPr>
          <a:xfrm>
            <a:off x="9652000" y="6400800"/>
            <a:ext cx="2540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2"/>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40"/>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Rectangle 7"/>
          <p:cNvSpPr/>
          <p:nvPr userDrawn="1"/>
        </p:nvSpPr>
        <p:spPr>
          <a:xfrm>
            <a:off x="9652000" y="6400800"/>
            <a:ext cx="2540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5E9EFF"/>
            </a:gs>
            <a:gs pos="39999">
              <a:srgbClr val="85C2FF"/>
            </a:gs>
            <a:gs pos="70000">
              <a:srgbClr val="C4D6EB"/>
            </a:gs>
            <a:gs pos="100000">
              <a:srgbClr val="FFEBFA"/>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7"/>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2"/>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6/30/2020</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
        <p:nvSpPr>
          <p:cNvPr id="11" name="txtHeaderSecClass"/>
          <p:cNvSpPr txBox="1"/>
          <p:nvPr userDrawn="1"/>
        </p:nvSpPr>
        <p:spPr>
          <a:xfrm>
            <a:off x="11006667" y="6638291"/>
            <a:ext cx="1185333" cy="115416"/>
          </a:xfrm>
          <a:prstGeom prst="rect">
            <a:avLst/>
          </a:prstGeom>
          <a:noFill/>
        </p:spPr>
        <p:txBody>
          <a:bodyPr vert="horz" lIns="0" tIns="0" rIns="0" bIns="0" rtlCol="0">
            <a:spAutoFit/>
          </a:bodyPr>
          <a:lstStyle/>
          <a:p>
            <a:r>
              <a:rPr lang="en-US" sz="750">
                <a:solidFill>
                  <a:srgbClr val="000000"/>
                </a:solidFill>
                <a:latin typeface="Arial"/>
              </a:rPr>
              <a:t>Confidential</a:t>
            </a:r>
          </a:p>
        </p:txBody>
      </p:sp>
      <p:sp>
        <p:nvSpPr>
          <p:cNvPr id="20" name="Rectangle 19"/>
          <p:cNvSpPr/>
          <p:nvPr userDrawn="1"/>
        </p:nvSpPr>
        <p:spPr>
          <a:xfrm>
            <a:off x="9652000" y="6400800"/>
            <a:ext cx="2540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txtFooterLeft"/>
          <p:cNvSpPr txBox="1"/>
          <p:nvPr userDrawn="1"/>
        </p:nvSpPr>
        <p:spPr>
          <a:xfrm>
            <a:off x="1305559" y="6638291"/>
            <a:ext cx="2577592" cy="115416"/>
          </a:xfrm>
          <a:prstGeom prst="rect">
            <a:avLst/>
          </a:prstGeom>
          <a:noFill/>
        </p:spPr>
        <p:txBody>
          <a:bodyPr vert="horz" lIns="0" tIns="0" rIns="0" bIns="0" rtlCol="0">
            <a:spAutoFit/>
          </a:bodyPr>
          <a:lstStyle/>
          <a:p>
            <a:r>
              <a:rPr lang="en-US" sz="750" b="0">
                <a:solidFill>
                  <a:srgbClr val="7F7F7F"/>
                </a:solidFill>
                <a:latin typeface="Arial"/>
              </a:rPr>
              <a:t>PA1</a:t>
            </a:r>
          </a:p>
        </p:txBody>
      </p:sp>
      <p:sp>
        <p:nvSpPr>
          <p:cNvPr id="14" name="txtFooterRight"/>
          <p:cNvSpPr txBox="1"/>
          <p:nvPr userDrawn="1"/>
        </p:nvSpPr>
        <p:spPr>
          <a:xfrm>
            <a:off x="3969680" y="6638291"/>
            <a:ext cx="6177619" cy="115416"/>
          </a:xfrm>
          <a:prstGeom prst="rect">
            <a:avLst/>
          </a:prstGeom>
          <a:noFill/>
        </p:spPr>
        <p:txBody>
          <a:bodyPr vert="horz" lIns="0" tIns="0" rIns="0" bIns="0" rtlCol="0">
            <a:spAutoFit/>
          </a:bodyPr>
          <a:lstStyle/>
          <a:p>
            <a:endParaRPr lang="en-US" sz="750" b="0">
              <a:solidFill>
                <a:srgbClr val="7F7F7F"/>
              </a:solidFill>
              <a:latin typeface="Arial"/>
            </a:endParaRPr>
          </a:p>
        </p:txBody>
      </p:sp>
      <p:sp>
        <p:nvSpPr>
          <p:cNvPr id="15" name="txtFooterDate"/>
          <p:cNvSpPr txBox="1"/>
          <p:nvPr userDrawn="1"/>
        </p:nvSpPr>
        <p:spPr>
          <a:xfrm>
            <a:off x="513587" y="6638291"/>
            <a:ext cx="705611" cy="115416"/>
          </a:xfrm>
          <a:prstGeom prst="rect">
            <a:avLst/>
          </a:prstGeom>
          <a:noFill/>
        </p:spPr>
        <p:txBody>
          <a:bodyPr vert="horz" lIns="0" tIns="0" rIns="0" bIns="0" rtlCol="0">
            <a:spAutoFit/>
          </a:bodyPr>
          <a:lstStyle/>
          <a:p>
            <a:r>
              <a:rPr lang="en-US" sz="750" b="0">
                <a:solidFill>
                  <a:srgbClr val="7F7F7F"/>
                </a:solidFill>
                <a:latin typeface="Arial"/>
              </a:rPr>
              <a:t>4/30/2014</a:t>
            </a:r>
          </a:p>
        </p:txBody>
      </p:sp>
      <p:sp>
        <p:nvSpPr>
          <p:cNvPr id="21" name="txtFooterCVLPage"/>
          <p:cNvSpPr txBox="1"/>
          <p:nvPr userDrawn="1"/>
        </p:nvSpPr>
        <p:spPr>
          <a:xfrm>
            <a:off x="124803" y="6638291"/>
            <a:ext cx="249596" cy="115416"/>
          </a:xfrm>
          <a:prstGeom prst="rect">
            <a:avLst/>
          </a:prstGeom>
          <a:noFill/>
        </p:spPr>
        <p:txBody>
          <a:bodyPr vert="horz" lIns="0" tIns="0" rIns="0" bIns="0" rtlCol="0">
            <a:spAutoFit/>
          </a:bodyPr>
          <a:lstStyle/>
          <a:p>
            <a:pPr algn="r"/>
            <a:fld id="{3CA579E3-7DDF-44FB-9755-53256F49AF48}" type="slidenum">
              <a:rPr lang="en-US" sz="750" b="0" smtClean="0">
                <a:solidFill>
                  <a:srgbClr val="7F7F7F"/>
                </a:solidFill>
                <a:latin typeface="Arial"/>
              </a:rPr>
              <a:pPr algn="r"/>
              <a:t>‹#›</a:t>
            </a:fld>
            <a:endParaRPr lang="en-US" sz="750" b="0">
              <a:solidFill>
                <a:srgbClr val="7F7F7F"/>
              </a:solidFill>
              <a:latin typeface="Aria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5E9EFF"/>
            </a:gs>
            <a:gs pos="39999">
              <a:srgbClr val="85C2FF"/>
            </a:gs>
            <a:gs pos="70000">
              <a:srgbClr val="C4D6EB"/>
            </a:gs>
            <a:gs pos="100000">
              <a:srgbClr val="FFEBFA"/>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6/30/2020</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
        <p:nvSpPr>
          <p:cNvPr id="11" name="txtHeaderSecClass"/>
          <p:cNvSpPr txBox="1"/>
          <p:nvPr userDrawn="1"/>
        </p:nvSpPr>
        <p:spPr>
          <a:xfrm>
            <a:off x="11006667" y="6638290"/>
            <a:ext cx="1185333" cy="115416"/>
          </a:xfrm>
          <a:prstGeom prst="rect">
            <a:avLst/>
          </a:prstGeom>
          <a:noFill/>
        </p:spPr>
        <p:txBody>
          <a:bodyPr vert="horz" lIns="0" tIns="0" rIns="0" bIns="0" rtlCol="0">
            <a:spAutoFit/>
          </a:bodyPr>
          <a:lstStyle/>
          <a:p>
            <a:r>
              <a:rPr lang="en-US" sz="750">
                <a:solidFill>
                  <a:srgbClr val="000000"/>
                </a:solidFill>
                <a:latin typeface="Arial"/>
              </a:rPr>
              <a:t>Confidential</a:t>
            </a:r>
          </a:p>
        </p:txBody>
      </p:sp>
      <p:sp>
        <p:nvSpPr>
          <p:cNvPr id="16" name="txtFooterLeft"/>
          <p:cNvSpPr txBox="1"/>
          <p:nvPr userDrawn="1"/>
        </p:nvSpPr>
        <p:spPr>
          <a:xfrm>
            <a:off x="1305559" y="6638290"/>
            <a:ext cx="2577592" cy="115416"/>
          </a:xfrm>
          <a:prstGeom prst="rect">
            <a:avLst/>
          </a:prstGeom>
          <a:noFill/>
        </p:spPr>
        <p:txBody>
          <a:bodyPr vert="horz" lIns="0" tIns="0" rIns="0" bIns="0" rtlCol="0">
            <a:spAutoFit/>
          </a:bodyPr>
          <a:lstStyle/>
          <a:p>
            <a:r>
              <a:rPr lang="en-US" sz="750" b="0">
                <a:solidFill>
                  <a:srgbClr val="7F7F7F"/>
                </a:solidFill>
                <a:latin typeface="Arial"/>
              </a:rPr>
              <a:t>PA1</a:t>
            </a:r>
          </a:p>
        </p:txBody>
      </p:sp>
      <p:sp>
        <p:nvSpPr>
          <p:cNvPr id="17" name="txtFooterRight"/>
          <p:cNvSpPr txBox="1"/>
          <p:nvPr userDrawn="1"/>
        </p:nvSpPr>
        <p:spPr>
          <a:xfrm>
            <a:off x="3969680" y="6638290"/>
            <a:ext cx="6177619" cy="115416"/>
          </a:xfrm>
          <a:prstGeom prst="rect">
            <a:avLst/>
          </a:prstGeom>
          <a:noFill/>
        </p:spPr>
        <p:txBody>
          <a:bodyPr vert="horz" lIns="0" tIns="0" rIns="0" bIns="0" rtlCol="0">
            <a:spAutoFit/>
          </a:bodyPr>
          <a:lstStyle/>
          <a:p>
            <a:endParaRPr lang="en-US" sz="750" b="0">
              <a:solidFill>
                <a:srgbClr val="7F7F7F"/>
              </a:solidFill>
              <a:latin typeface="Arial"/>
            </a:endParaRPr>
          </a:p>
        </p:txBody>
      </p:sp>
      <p:sp>
        <p:nvSpPr>
          <p:cNvPr id="18" name="txtFooterDate"/>
          <p:cNvSpPr txBox="1"/>
          <p:nvPr userDrawn="1"/>
        </p:nvSpPr>
        <p:spPr>
          <a:xfrm>
            <a:off x="513587" y="6638290"/>
            <a:ext cx="705611" cy="115416"/>
          </a:xfrm>
          <a:prstGeom prst="rect">
            <a:avLst/>
          </a:prstGeom>
          <a:noFill/>
        </p:spPr>
        <p:txBody>
          <a:bodyPr vert="horz" lIns="0" tIns="0" rIns="0" bIns="0" rtlCol="0">
            <a:spAutoFit/>
          </a:bodyPr>
          <a:lstStyle/>
          <a:p>
            <a:r>
              <a:rPr lang="en-US" sz="750" b="0">
                <a:solidFill>
                  <a:srgbClr val="7F7F7F"/>
                </a:solidFill>
                <a:latin typeface="Arial"/>
              </a:rPr>
              <a:t>4/30/2014</a:t>
            </a:r>
          </a:p>
        </p:txBody>
      </p:sp>
      <p:sp>
        <p:nvSpPr>
          <p:cNvPr id="19" name="txtFooterCVLPage"/>
          <p:cNvSpPr txBox="1"/>
          <p:nvPr userDrawn="1"/>
        </p:nvSpPr>
        <p:spPr>
          <a:xfrm>
            <a:off x="124798" y="6638290"/>
            <a:ext cx="249596" cy="115416"/>
          </a:xfrm>
          <a:prstGeom prst="rect">
            <a:avLst/>
          </a:prstGeom>
          <a:noFill/>
        </p:spPr>
        <p:txBody>
          <a:bodyPr vert="horz" lIns="0" tIns="0" rIns="0" bIns="0" rtlCol="0">
            <a:spAutoFit/>
          </a:bodyPr>
          <a:lstStyle/>
          <a:p>
            <a:pPr algn="r"/>
            <a:fld id="{61CD9CE4-DBAF-477D-880F-FCFA53A2833F}" type="slidenum">
              <a:rPr lang="en-US" sz="750" b="0" smtClean="0">
                <a:solidFill>
                  <a:srgbClr val="7F7F7F"/>
                </a:solidFill>
                <a:latin typeface="Arial"/>
              </a:rPr>
              <a:pPr algn="r"/>
              <a:t>‹#›</a:t>
            </a:fld>
            <a:endParaRPr lang="en-US" sz="750" b="0">
              <a:solidFill>
                <a:srgbClr val="7F7F7F"/>
              </a:solidFill>
              <a:latin typeface="Arial"/>
            </a:endParaRPr>
          </a:p>
        </p:txBody>
      </p:sp>
      <p:sp>
        <p:nvSpPr>
          <p:cNvPr id="20" name="Rectangle 19"/>
          <p:cNvSpPr/>
          <p:nvPr userDrawn="1"/>
        </p:nvSpPr>
        <p:spPr>
          <a:xfrm>
            <a:off x="9652000" y="6400800"/>
            <a:ext cx="2540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0194602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5E9EFF"/>
            </a:gs>
            <a:gs pos="39999">
              <a:srgbClr val="85C2FF"/>
            </a:gs>
            <a:gs pos="70000">
              <a:srgbClr val="C4D6EB"/>
            </a:gs>
            <a:gs pos="100000">
              <a:srgbClr val="FFEBFA"/>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6/30/2020</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
        <p:nvSpPr>
          <p:cNvPr id="11" name="txtHeaderSecClass"/>
          <p:cNvSpPr txBox="1"/>
          <p:nvPr userDrawn="1"/>
        </p:nvSpPr>
        <p:spPr>
          <a:xfrm>
            <a:off x="11006667" y="6638290"/>
            <a:ext cx="1185333" cy="115416"/>
          </a:xfrm>
          <a:prstGeom prst="rect">
            <a:avLst/>
          </a:prstGeom>
          <a:noFill/>
        </p:spPr>
        <p:txBody>
          <a:bodyPr vert="horz" lIns="0" tIns="0" rIns="0" bIns="0" rtlCol="0">
            <a:spAutoFit/>
          </a:bodyPr>
          <a:lstStyle/>
          <a:p>
            <a:r>
              <a:rPr lang="en-US" sz="750">
                <a:solidFill>
                  <a:srgbClr val="000000"/>
                </a:solidFill>
                <a:latin typeface="Arial"/>
              </a:rPr>
              <a:t>Confidential</a:t>
            </a:r>
          </a:p>
        </p:txBody>
      </p:sp>
      <p:sp>
        <p:nvSpPr>
          <p:cNvPr id="20" name="Rectangle 19"/>
          <p:cNvSpPr/>
          <p:nvPr userDrawn="1"/>
        </p:nvSpPr>
        <p:spPr>
          <a:xfrm>
            <a:off x="9652000" y="6400800"/>
            <a:ext cx="2540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txtFooterLeft"/>
          <p:cNvSpPr txBox="1"/>
          <p:nvPr userDrawn="1"/>
        </p:nvSpPr>
        <p:spPr>
          <a:xfrm>
            <a:off x="1305559" y="6638290"/>
            <a:ext cx="2577592" cy="115416"/>
          </a:xfrm>
          <a:prstGeom prst="rect">
            <a:avLst/>
          </a:prstGeom>
          <a:noFill/>
        </p:spPr>
        <p:txBody>
          <a:bodyPr vert="horz" lIns="0" tIns="0" rIns="0" bIns="0" rtlCol="0">
            <a:spAutoFit/>
          </a:bodyPr>
          <a:lstStyle/>
          <a:p>
            <a:r>
              <a:rPr lang="en-US" sz="750" b="0">
                <a:solidFill>
                  <a:srgbClr val="7F7F7F"/>
                </a:solidFill>
                <a:latin typeface="Arial"/>
              </a:rPr>
              <a:t>PA1</a:t>
            </a:r>
          </a:p>
        </p:txBody>
      </p:sp>
      <p:sp>
        <p:nvSpPr>
          <p:cNvPr id="14" name="txtFooterRight"/>
          <p:cNvSpPr txBox="1"/>
          <p:nvPr userDrawn="1"/>
        </p:nvSpPr>
        <p:spPr>
          <a:xfrm>
            <a:off x="3969680" y="6638290"/>
            <a:ext cx="6177619" cy="115416"/>
          </a:xfrm>
          <a:prstGeom prst="rect">
            <a:avLst/>
          </a:prstGeom>
          <a:noFill/>
        </p:spPr>
        <p:txBody>
          <a:bodyPr vert="horz" lIns="0" tIns="0" rIns="0" bIns="0" rtlCol="0">
            <a:spAutoFit/>
          </a:bodyPr>
          <a:lstStyle/>
          <a:p>
            <a:endParaRPr lang="en-US" sz="750" b="0">
              <a:solidFill>
                <a:srgbClr val="7F7F7F"/>
              </a:solidFill>
              <a:latin typeface="Arial"/>
            </a:endParaRPr>
          </a:p>
        </p:txBody>
      </p:sp>
      <p:sp>
        <p:nvSpPr>
          <p:cNvPr id="15" name="txtFooterDate"/>
          <p:cNvSpPr txBox="1"/>
          <p:nvPr userDrawn="1"/>
        </p:nvSpPr>
        <p:spPr>
          <a:xfrm>
            <a:off x="513587" y="6638290"/>
            <a:ext cx="705611" cy="115416"/>
          </a:xfrm>
          <a:prstGeom prst="rect">
            <a:avLst/>
          </a:prstGeom>
          <a:noFill/>
        </p:spPr>
        <p:txBody>
          <a:bodyPr vert="horz" lIns="0" tIns="0" rIns="0" bIns="0" rtlCol="0">
            <a:spAutoFit/>
          </a:bodyPr>
          <a:lstStyle/>
          <a:p>
            <a:r>
              <a:rPr lang="en-US" sz="750" b="0">
                <a:solidFill>
                  <a:srgbClr val="7F7F7F"/>
                </a:solidFill>
                <a:latin typeface="Arial"/>
              </a:rPr>
              <a:t>4/30/2014</a:t>
            </a:r>
          </a:p>
        </p:txBody>
      </p:sp>
      <p:sp>
        <p:nvSpPr>
          <p:cNvPr id="21" name="txtFooterCVLPage"/>
          <p:cNvSpPr txBox="1"/>
          <p:nvPr userDrawn="1"/>
        </p:nvSpPr>
        <p:spPr>
          <a:xfrm>
            <a:off x="124798" y="6638290"/>
            <a:ext cx="249596" cy="115416"/>
          </a:xfrm>
          <a:prstGeom prst="rect">
            <a:avLst/>
          </a:prstGeom>
          <a:noFill/>
        </p:spPr>
        <p:txBody>
          <a:bodyPr vert="horz" lIns="0" tIns="0" rIns="0" bIns="0" rtlCol="0">
            <a:spAutoFit/>
          </a:bodyPr>
          <a:lstStyle/>
          <a:p>
            <a:pPr algn="r"/>
            <a:fld id="{F9A2D4FE-52D6-475D-BA77-8C78A898F2FA}" type="slidenum">
              <a:rPr lang="en-US" sz="750" b="0" smtClean="0">
                <a:solidFill>
                  <a:srgbClr val="7F7F7F"/>
                </a:solidFill>
                <a:latin typeface="Arial"/>
              </a:rPr>
              <a:pPr algn="r"/>
              <a:t>‹#›</a:t>
            </a:fld>
            <a:endParaRPr lang="en-US" sz="750" b="0">
              <a:solidFill>
                <a:srgbClr val="7F7F7F"/>
              </a:solidFill>
              <a:latin typeface="Arial"/>
            </a:endParaRPr>
          </a:p>
        </p:txBody>
      </p:sp>
    </p:spTree>
    <p:extLst>
      <p:ext uri="{BB962C8B-B14F-4D97-AF65-F5344CB8AC3E}">
        <p14:creationId xmlns:p14="http://schemas.microsoft.com/office/powerpoint/2010/main" val="2815973771"/>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0"/>
            <a:ext cx="10972800" cy="718319"/>
          </a:xfrm>
          <a:prstGeom prst="rect">
            <a:avLst/>
          </a:prstGeom>
        </p:spPr>
        <p:txBody>
          <a:bodyPr vert="horz" lIns="91440" tIns="45720" rIns="91440" bIns="45720" rtlCol="0" anchor="ctr">
            <a:noAutofit/>
          </a:bodyPr>
          <a:lstStyle/>
          <a:p>
            <a:r>
              <a:rPr lang="en-CA" dirty="0"/>
              <a:t>Click to edit Master title style</a:t>
            </a:r>
            <a:endParaRPr lang="en-US" dirty="0"/>
          </a:p>
        </p:txBody>
      </p:sp>
      <p:sp>
        <p:nvSpPr>
          <p:cNvPr id="3" name="Text Placeholder 2"/>
          <p:cNvSpPr>
            <a:spLocks noGrp="1"/>
          </p:cNvSpPr>
          <p:nvPr>
            <p:ph type="body" idx="1"/>
          </p:nvPr>
        </p:nvSpPr>
        <p:spPr>
          <a:xfrm>
            <a:off x="609600" y="1600201"/>
            <a:ext cx="10972800" cy="4303648"/>
          </a:xfrm>
          <a:prstGeom prst="rect">
            <a:avLst/>
          </a:prstGeom>
        </p:spPr>
        <p:txBody>
          <a:bodyPr vert="horz" lIns="91440" tIns="45720" rIns="91440" bIns="45720" rtlCol="0">
            <a:normAutofit/>
          </a:body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3414584354"/>
      </p:ext>
    </p:extLst>
  </p:cSld>
  <p:clrMap bg1="lt1" tx1="dk1" bg2="lt2" tx2="dk2" accent1="accent1" accent2="accent2" accent3="accent3" accent4="accent4" accent5="accent5" accent6="accent6" hlink="hlink" folHlink="folHlink"/>
  <p:sldLayoutIdLst>
    <p:sldLayoutId id="2147483699" r:id="rId1"/>
  </p:sldLayoutIdLst>
  <p:txStyles>
    <p:titleStyle>
      <a:lvl1pPr algn="l" defTabSz="457200" rtl="0" eaLnBrk="1" latinLnBrk="0" hangingPunct="1">
        <a:spcBef>
          <a:spcPct val="0"/>
        </a:spcBef>
        <a:buNone/>
        <a:defRPr sz="3800" kern="1200">
          <a:solidFill>
            <a:schemeClr val="bg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closinggame.net/"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koblents.com/Ches/Links/Month-Mar-2013/20-Using-Goto-in-Linux-Kernel-Code/"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www.phoronix.com/scan.php?page=news_item&amp;px=Linux-Kernel-Deprecates-80-Col"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old.reddit.com/r/spacex/comments/gxb7j1/we_are_the_spacex_software_team_ask_us_anything/" TargetMode="External"/><Relationship Id="rId2" Type="http://schemas.openxmlformats.org/officeDocument/2006/relationships/hyperlink" Target="https://zd.net/30kdr4y"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reddit.com/r/Android/comments/16vci0/heh_you_can_crash_android_with_the_2038_unix_bug/" TargetMode="External"/><Relationship Id="rId2" Type="http://schemas.openxmlformats.org/officeDocument/2006/relationships/hyperlink" Target="https://elinux.org/images/6/6e/End_of_Time_--_Embedded_Linux_Conference_2015.pdf"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linuxgizmos.com/teen-launches-raspberry-pi-4-based-stem-kit/" TargetMode="External"/><Relationship Id="rId1" Type="http://schemas.openxmlformats.org/officeDocument/2006/relationships/slideLayout" Target="../slideLayouts/slideLayout2.xml"/><Relationship Id="rId4" Type="http://schemas.openxmlformats.org/officeDocument/2006/relationships/image" Target="../media/image42.jpg"/></Relationships>
</file>

<file path=ppt/slides/_rels/slide3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4.xml"/></Relationships>
</file>

<file path=ppt/slides/_rels/slide40.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hyperlink" Target="https://commons.wikimedia.org/w/index.php?curid=16516302" TargetMode="External"/><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jfif"/><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hyperlink" Target="https://en.wikipedia.org/wiki/BitBake" TargetMode="Externa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34.xml"/><Relationship Id="rId5" Type="http://schemas.openxmlformats.org/officeDocument/2006/relationships/image" Target="../media/image8.wmf"/><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hyperlink" Target="https://en.wikipedia.org/wiki/BusyBox" TargetMode="Externa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hyperlink" Target="https://old.reddit.com/r/spacex/comments/gxb7j1/we_are_the_spacex_software_team_ask_us_anything/" TargetMode="Externa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qa.debian.org/popcon-graph.php?packages=vim%2C+emacs%2C+nano&amp;show_vote=on&amp;want_percent=on&amp;want_legend=on&amp;want_ticks=on&amp;from_date=2010-01-02&amp;to_date=2020-06-29&amp;hlght_date=&amp;date_fmt=%25Y-%25m&amp;beenhere=1" TargetMode="Externa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hyperlink" Target="https://lwn.net/Articles/816068/" TargetMode="Externa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57.jfif"/><Relationship Id="rId2" Type="http://schemas.openxmlformats.org/officeDocument/2006/relationships/image" Target="../media/image56.jpg"/><Relationship Id="rId1" Type="http://schemas.openxmlformats.org/officeDocument/2006/relationships/slideLayout" Target="../slideLayouts/slideLayout13.xml"/><Relationship Id="rId4" Type="http://schemas.openxmlformats.org/officeDocument/2006/relationships/image" Target="../media/image58.jfif"/></Relationships>
</file>

<file path=ppt/slides/_rels/slide58.xml.rels><?xml version="1.0" encoding="UTF-8" standalone="yes"?>
<Relationships xmlns="http://schemas.openxmlformats.org/package/2006/relationships"><Relationship Id="rId3" Type="http://schemas.openxmlformats.org/officeDocument/2006/relationships/hyperlink" Target="https://www.omgubuntu.co.uk/2016/08/25-awesome-unexpected-things-powered-linux" TargetMode="External"/><Relationship Id="rId2" Type="http://schemas.openxmlformats.org/officeDocument/2006/relationships/hyperlink" Target="https://www.linuxjournal.com/article/7789" TargetMode="External"/><Relationship Id="rId1" Type="http://schemas.openxmlformats.org/officeDocument/2006/relationships/slideLayout" Target="../slideLayouts/slideLayout13.xml"/><Relationship Id="rId5" Type="http://schemas.openxmlformats.org/officeDocument/2006/relationships/image" Target="../media/image56.jpg"/><Relationship Id="rId4" Type="http://schemas.openxmlformats.org/officeDocument/2006/relationships/hyperlink" Target="https://www.computerworld.com/article/2563630/mars-rovers-get-long-distance-os-updates.html"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59.jfif"/><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slideLayout" Target="../slideLayouts/slideLayout34.xml"/></Relationships>
</file>

<file path=ppt/slides/_rels/slide6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61.JPG"/></Relationships>
</file>

<file path=ppt/slides/_rels/slide61.xml.rels><?xml version="1.0" encoding="UTF-8" standalone="yes"?>
<Relationships xmlns="http://schemas.openxmlformats.org/package/2006/relationships"><Relationship Id="rId2" Type="http://schemas.openxmlformats.org/officeDocument/2006/relationships/image" Target="../media/image62.jfif"/><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hyperlink" Target="http://lwn.net/Articles/788380" TargetMode="Externa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63.jfif"/><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fossbytes.com/why-is-the-penguin-tux-the-official-mascot-of-linux-because-torvalds-had-penguinitis/" TargetMode="External"/><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hyperlink" Target="https://en.wikipedia.org/wiki/History_of_Linux" TargetMode="Externa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wmf"/><Relationship Id="rId2" Type="http://schemas.openxmlformats.org/officeDocument/2006/relationships/image" Target="../media/image11.emf"/><Relationship Id="rId1" Type="http://schemas.openxmlformats.org/officeDocument/2006/relationships/slideLayout" Target="../slideLayouts/slideLayout34.xml"/><Relationship Id="rId6" Type="http://schemas.openxmlformats.org/officeDocument/2006/relationships/image" Target="../media/image15.wmf"/><Relationship Id="rId5" Type="http://schemas.openxmlformats.org/officeDocument/2006/relationships/image" Target="../media/image14.wmf"/><Relationship Id="rId4" Type="http://schemas.openxmlformats.org/officeDocument/2006/relationships/image" Target="../media/image13.w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3" Type="http://schemas.openxmlformats.org/officeDocument/2006/relationships/image" Target="../media/image68.jfif"/><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3" Type="http://schemas.openxmlformats.org/officeDocument/2006/relationships/hyperlink" Target="https://en.wikipedia.org/wiki/Three_Laws_of_Robotics" TargetMode="External"/><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www.howtogeek.com/424886/windows-10s-linux-kernel-is-now-available/"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www.linuxfoundation.org/projects/directory/"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s://github.com/gregkh/kernel-history/blob/master/kernel_stats.ods"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2.jf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image" Target="../media/image17.png"/><Relationship Id="rId16" Type="http://schemas.openxmlformats.org/officeDocument/2006/relationships/image" Target="../media/image31.png"/><Relationship Id="rId1" Type="http://schemas.openxmlformats.org/officeDocument/2006/relationships/slideLayout" Target="../slideLayouts/slideLayout34.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slideLayout" Target="../slideLayouts/slideLayout2.xml"/><Relationship Id="rId4" Type="http://schemas.openxmlformats.org/officeDocument/2006/relationships/image" Target="../media/image75.jpg"/></Relationships>
</file>

<file path=ppt/slides/_rels/slide84.xml.rels><?xml version="1.0" encoding="UTF-8" standalone="yes"?>
<Relationships xmlns="http://schemas.openxmlformats.org/package/2006/relationships"><Relationship Id="rId2" Type="http://schemas.openxmlformats.org/officeDocument/2006/relationships/hyperlink" Target="https://closinggame.net/rg"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hyperlink" Target="https://medium.com/@Ch_JesusChrist/locking-arms-for-racial-harmony-in-america-2f62180abf37" TargetMode="Externa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Embedded Linux Conference</a:t>
            </a:r>
            <a:br>
              <a:rPr lang="en-US" dirty="0"/>
            </a:br>
            <a:r>
              <a:rPr lang="en-US" dirty="0"/>
              <a:t>Closing Games</a:t>
            </a:r>
          </a:p>
        </p:txBody>
      </p:sp>
      <p:sp>
        <p:nvSpPr>
          <p:cNvPr id="3" name="Subtitle 2"/>
          <p:cNvSpPr>
            <a:spLocks noGrp="1"/>
          </p:cNvSpPr>
          <p:nvPr>
            <p:ph type="subTitle" idx="1"/>
          </p:nvPr>
        </p:nvSpPr>
        <p:spPr>
          <a:xfrm>
            <a:off x="2895600" y="4648200"/>
            <a:ext cx="6400800" cy="1752600"/>
          </a:xfrm>
        </p:spPr>
        <p:txBody>
          <a:bodyPr>
            <a:normAutofit/>
          </a:bodyPr>
          <a:lstStyle/>
          <a:p>
            <a:r>
              <a:rPr lang="en-US" sz="2400" dirty="0">
                <a:solidFill>
                  <a:schemeClr val="tx1"/>
                </a:solidFill>
              </a:rPr>
              <a:t>Tim Bird</a:t>
            </a:r>
          </a:p>
          <a:p>
            <a:r>
              <a:rPr lang="en-US" sz="2400" dirty="0">
                <a:solidFill>
                  <a:schemeClr val="tx1"/>
                </a:solidFill>
              </a:rPr>
              <a:t>Core Embedded Linux Project</a:t>
            </a:r>
          </a:p>
          <a:p>
            <a:r>
              <a:rPr lang="en-US" sz="2400" dirty="0">
                <a:solidFill>
                  <a:schemeClr val="tx1"/>
                </a:solidFill>
              </a:rPr>
              <a:t>Linux Foundation</a:t>
            </a:r>
          </a:p>
        </p:txBody>
      </p:sp>
    </p:spTree>
    <p:extLst>
      <p:ext uri="{BB962C8B-B14F-4D97-AF65-F5344CB8AC3E}">
        <p14:creationId xmlns:p14="http://schemas.microsoft.com/office/powerpoint/2010/main" val="24023722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E41FF-D6CD-4AA9-A3F9-28C1B1D425C7}"/>
              </a:ext>
            </a:extLst>
          </p:cNvPr>
          <p:cNvSpPr>
            <a:spLocks noGrp="1"/>
          </p:cNvSpPr>
          <p:nvPr>
            <p:ph type="title"/>
          </p:nvPr>
        </p:nvSpPr>
        <p:spPr/>
        <p:txBody>
          <a:bodyPr/>
          <a:lstStyle/>
          <a:p>
            <a:r>
              <a:rPr lang="en-US" dirty="0"/>
              <a:t>Game registration</a:t>
            </a:r>
          </a:p>
        </p:txBody>
      </p:sp>
      <p:sp>
        <p:nvSpPr>
          <p:cNvPr id="3" name="Content Placeholder 2">
            <a:extLst>
              <a:ext uri="{FF2B5EF4-FFF2-40B4-BE49-F238E27FC236}">
                <a16:creationId xmlns:a16="http://schemas.microsoft.com/office/drawing/2014/main" id="{B02CFF07-2462-484B-9A95-9366EE233552}"/>
              </a:ext>
            </a:extLst>
          </p:cNvPr>
          <p:cNvSpPr>
            <a:spLocks noGrp="1"/>
          </p:cNvSpPr>
          <p:nvPr>
            <p:ph idx="1"/>
          </p:nvPr>
        </p:nvSpPr>
        <p:spPr/>
        <p:txBody>
          <a:bodyPr>
            <a:normAutofit lnSpcReduction="10000"/>
          </a:bodyPr>
          <a:lstStyle/>
          <a:p>
            <a:r>
              <a:rPr lang="en-US" dirty="0"/>
              <a:t>Get required information:</a:t>
            </a:r>
          </a:p>
          <a:p>
            <a:pPr lvl="1"/>
            <a:r>
              <a:rPr lang="en-US" dirty="0"/>
              <a:t>Find your event confirmation number</a:t>
            </a:r>
          </a:p>
          <a:p>
            <a:pPr lvl="2"/>
            <a:r>
              <a:rPr lang="en-US" dirty="0"/>
              <a:t>Should be in your registration confirmation email</a:t>
            </a:r>
          </a:p>
          <a:p>
            <a:pPr lvl="1"/>
            <a:r>
              <a:rPr lang="en-US" dirty="0"/>
              <a:t>Decide on a user alias</a:t>
            </a:r>
          </a:p>
          <a:p>
            <a:pPr lvl="1"/>
            <a:r>
              <a:rPr lang="en-US" dirty="0"/>
              <a:t>Also need your real name and an email address</a:t>
            </a:r>
          </a:p>
          <a:p>
            <a:pPr lvl="2"/>
            <a:r>
              <a:rPr lang="en-US" dirty="0"/>
              <a:t>This will only be used if you win a prize</a:t>
            </a:r>
          </a:p>
          <a:p>
            <a:r>
              <a:rPr lang="en-US" dirty="0"/>
              <a:t>Please open </a:t>
            </a:r>
            <a:r>
              <a:rPr lang="en-US" dirty="0">
                <a:hlinkClick r:id="rId2"/>
              </a:rPr>
              <a:t>https://closinggame.net/</a:t>
            </a:r>
            <a:endParaRPr lang="en-US" dirty="0"/>
          </a:p>
          <a:p>
            <a:pPr lvl="1"/>
            <a:r>
              <a:rPr lang="en-US" dirty="0"/>
              <a:t>Register your account</a:t>
            </a:r>
          </a:p>
          <a:p>
            <a:pPr lvl="1"/>
            <a:r>
              <a:rPr lang="en-US" dirty="0"/>
              <a:t>Wait on the “waiting” page until I tell you to proceed</a:t>
            </a:r>
          </a:p>
          <a:p>
            <a:endParaRPr lang="en-US" dirty="0"/>
          </a:p>
        </p:txBody>
      </p:sp>
    </p:spTree>
    <p:extLst>
      <p:ext uri="{BB962C8B-B14F-4D97-AF65-F5344CB8AC3E}">
        <p14:creationId xmlns:p14="http://schemas.microsoft.com/office/powerpoint/2010/main" val="2394169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Housekeeping</a:t>
            </a:r>
          </a:p>
        </p:txBody>
      </p:sp>
      <p:sp>
        <p:nvSpPr>
          <p:cNvPr id="3" name="Content Placeholder 2"/>
          <p:cNvSpPr>
            <a:spLocks noGrp="1"/>
          </p:cNvSpPr>
          <p:nvPr>
            <p:ph idx="1"/>
          </p:nvPr>
        </p:nvSpPr>
        <p:spPr/>
        <p:txBody>
          <a:bodyPr>
            <a:normAutofit fontScale="92500" lnSpcReduction="20000"/>
          </a:bodyPr>
          <a:lstStyle/>
          <a:p>
            <a:r>
              <a:rPr lang="en-US" baseline="0" dirty="0"/>
              <a:t>Presentation page</a:t>
            </a:r>
            <a:r>
              <a:rPr lang="en-US" dirty="0"/>
              <a:t> is</a:t>
            </a:r>
            <a:r>
              <a:rPr lang="en-US" baseline="0" dirty="0"/>
              <a:t> available:</a:t>
            </a:r>
          </a:p>
          <a:p>
            <a:pPr marL="457200" lvl="1" indent="0">
              <a:buNone/>
            </a:pPr>
            <a:r>
              <a:rPr lang="en-US" dirty="0"/>
              <a:t>https://elinux.org/ELC_2020_Presentations</a:t>
            </a:r>
          </a:p>
          <a:p>
            <a:pPr marL="457200" lvl="1" indent="0">
              <a:buNone/>
            </a:pPr>
            <a:endParaRPr lang="en-US" baseline="0" dirty="0"/>
          </a:p>
          <a:p>
            <a:r>
              <a:rPr lang="en-US" dirty="0"/>
              <a:t>Speakers – please submit PDF to sched.com site</a:t>
            </a:r>
          </a:p>
          <a:p>
            <a:pPr lvl="1"/>
            <a:r>
              <a:rPr lang="en-US" dirty="0"/>
              <a:t>Use “Manage session” on your session page</a:t>
            </a:r>
          </a:p>
          <a:p>
            <a:pPr lvl="1"/>
            <a:r>
              <a:rPr lang="en-US" dirty="0"/>
              <a:t>Don’t make us hunt you down!</a:t>
            </a:r>
          </a:p>
          <a:p>
            <a:pPr lvl="1"/>
            <a:endParaRPr lang="en-US" baseline="0" dirty="0"/>
          </a:p>
          <a:p>
            <a:r>
              <a:rPr lang="en-US" dirty="0"/>
              <a:t>Sessions were recorded</a:t>
            </a:r>
            <a:endParaRPr lang="en-US" baseline="0" dirty="0"/>
          </a:p>
          <a:p>
            <a:pPr lvl="1"/>
            <a:r>
              <a:rPr lang="en-US" dirty="0"/>
              <a:t>Sessions are available to the public starting tomorrow, with registration</a:t>
            </a:r>
          </a:p>
          <a:p>
            <a:pPr lvl="1"/>
            <a:r>
              <a:rPr lang="en-US" dirty="0"/>
              <a:t>Will be put on YouTube eventually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events]</a:t>
            </a:r>
          </a:p>
        </p:txBody>
      </p:sp>
      <p:sp>
        <p:nvSpPr>
          <p:cNvPr id="3" name="Content Placeholder 2"/>
          <p:cNvSpPr>
            <a:spLocks noGrp="1"/>
          </p:cNvSpPr>
          <p:nvPr>
            <p:ph idx="1"/>
          </p:nvPr>
        </p:nvSpPr>
        <p:spPr/>
        <p:txBody>
          <a:bodyPr>
            <a:normAutofit/>
          </a:bodyPr>
          <a:lstStyle/>
          <a:p>
            <a:r>
              <a:rPr lang="en-US" dirty="0"/>
              <a:t>Embedded Linux Conference Europe 2020</a:t>
            </a:r>
          </a:p>
          <a:p>
            <a:pPr lvl="1"/>
            <a:r>
              <a:rPr lang="en-US" dirty="0"/>
              <a:t>October 26-28</a:t>
            </a:r>
          </a:p>
          <a:p>
            <a:pPr lvl="1"/>
            <a:r>
              <a:rPr lang="en-US" dirty="0"/>
              <a:t>Dublin, Ireland</a:t>
            </a:r>
          </a:p>
          <a:p>
            <a:pPr lvl="1"/>
            <a:r>
              <a:rPr lang="en-US" dirty="0"/>
              <a:t>We’ll keep you posted on the conference status</a:t>
            </a:r>
          </a:p>
          <a:p>
            <a:r>
              <a:rPr lang="en-US" dirty="0"/>
              <a:t>Embedded Linux Conference 2021</a:t>
            </a:r>
          </a:p>
          <a:p>
            <a:pPr lvl="1"/>
            <a:r>
              <a:rPr lang="en-US" dirty="0"/>
              <a:t>Stay tuned – it’s in the planning stages</a:t>
            </a:r>
          </a:p>
          <a:p>
            <a:pPr lvl="1"/>
            <a:r>
              <a:rPr lang="en-US" dirty="0"/>
              <a:t>Maybe subscribe to: elc-announce@lists.linuxfoundation.org</a:t>
            </a:r>
          </a:p>
          <a:p>
            <a:pPr marL="457200" lvl="1" indent="0">
              <a:buNone/>
            </a:pPr>
            <a:endParaRPr lang="en-US" dirty="0"/>
          </a:p>
          <a:p>
            <a:pPr marL="457200" lvl="1" indent="0">
              <a:buNone/>
            </a:pPr>
            <a:endParaRPr lang="en-US" dirty="0"/>
          </a:p>
        </p:txBody>
      </p:sp>
    </p:spTree>
    <p:extLst>
      <p:ext uri="{BB962C8B-B14F-4D97-AF65-F5344CB8AC3E}">
        <p14:creationId xmlns:p14="http://schemas.microsoft.com/office/powerpoint/2010/main" val="2690302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We’re going to play some games</a:t>
            </a:r>
          </a:p>
        </p:txBody>
      </p:sp>
      <p:sp>
        <p:nvSpPr>
          <p:cNvPr id="3" name="Content Placeholder 2"/>
          <p:cNvSpPr>
            <a:spLocks noGrp="1"/>
          </p:cNvSpPr>
          <p:nvPr>
            <p:ph idx="1"/>
          </p:nvPr>
        </p:nvSpPr>
        <p:spPr/>
        <p:txBody>
          <a:bodyPr/>
          <a:lstStyle/>
          <a:p>
            <a:r>
              <a:rPr lang="en-US" dirty="0"/>
              <a:t>I like games where everyone has a chance to win</a:t>
            </a:r>
          </a:p>
          <a:p>
            <a:r>
              <a:rPr lang="en-US" dirty="0"/>
              <a:t>Types:</a:t>
            </a:r>
          </a:p>
          <a:p>
            <a:pPr lvl="1"/>
            <a:r>
              <a:rPr lang="en-US" dirty="0"/>
              <a:t>Skill</a:t>
            </a:r>
          </a:p>
          <a:p>
            <a:pPr lvl="1"/>
            <a:r>
              <a:rPr lang="en-US" dirty="0"/>
              <a:t>Luck</a:t>
            </a:r>
          </a:p>
          <a:p>
            <a:r>
              <a:rPr lang="en-US" dirty="0"/>
              <a:t>Basic outline:</a:t>
            </a:r>
          </a:p>
          <a:p>
            <a:pPr lvl="1"/>
            <a:r>
              <a:rPr lang="en-US" dirty="0"/>
              <a:t>We narrow the contestants down</a:t>
            </a:r>
          </a:p>
          <a:p>
            <a:pPr lvl="1"/>
            <a:r>
              <a:rPr lang="en-US" dirty="0"/>
              <a:t>The winners will be selected and will be contacted to provide a prize</a:t>
            </a:r>
          </a:p>
        </p:txBody>
      </p:sp>
    </p:spTree>
    <p:extLst>
      <p:ext uri="{BB962C8B-B14F-4D97-AF65-F5344CB8AC3E}">
        <p14:creationId xmlns:p14="http://schemas.microsoft.com/office/powerpoint/2010/main" val="211859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play</a:t>
            </a:r>
          </a:p>
        </p:txBody>
      </p:sp>
      <p:sp>
        <p:nvSpPr>
          <p:cNvPr id="3" name="Content Placeholder 2"/>
          <p:cNvSpPr>
            <a:spLocks noGrp="1"/>
          </p:cNvSpPr>
          <p:nvPr>
            <p:ph idx="1"/>
          </p:nvPr>
        </p:nvSpPr>
        <p:spPr/>
        <p:txBody>
          <a:bodyPr>
            <a:normAutofit/>
          </a:bodyPr>
          <a:lstStyle/>
          <a:p>
            <a:r>
              <a:rPr lang="en-US" dirty="0"/>
              <a:t>Normally we play this in person...</a:t>
            </a:r>
          </a:p>
          <a:p>
            <a:r>
              <a:rPr lang="en-US" dirty="0"/>
              <a:t>Big overview:</a:t>
            </a:r>
          </a:p>
          <a:p>
            <a:pPr lvl="1"/>
            <a:r>
              <a:rPr lang="en-US" dirty="0"/>
              <a:t>Register online</a:t>
            </a:r>
          </a:p>
          <a:p>
            <a:pPr lvl="1"/>
            <a:r>
              <a:rPr lang="en-US" dirty="0"/>
              <a:t>Answer questions</a:t>
            </a:r>
          </a:p>
          <a:p>
            <a:pPr lvl="1"/>
            <a:r>
              <a:rPr lang="en-US" dirty="0"/>
              <a:t>(Hopefully) Win prizes</a:t>
            </a:r>
          </a:p>
        </p:txBody>
      </p:sp>
    </p:spTree>
    <p:extLst>
      <p:ext uri="{BB962C8B-B14F-4D97-AF65-F5344CB8AC3E}">
        <p14:creationId xmlns:p14="http://schemas.microsoft.com/office/powerpoint/2010/main" val="1044227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C30F2-C1D6-41A0-AA86-90E3D75AD519}"/>
              </a:ext>
            </a:extLst>
          </p:cNvPr>
          <p:cNvSpPr>
            <a:spLocks noGrp="1"/>
          </p:cNvSpPr>
          <p:nvPr>
            <p:ph type="title"/>
          </p:nvPr>
        </p:nvSpPr>
        <p:spPr/>
        <p:txBody>
          <a:bodyPr/>
          <a:lstStyle/>
          <a:p>
            <a:r>
              <a:rPr lang="en-US" dirty="0"/>
              <a:t>Probability of Success: Low</a:t>
            </a:r>
          </a:p>
        </p:txBody>
      </p:sp>
      <p:sp>
        <p:nvSpPr>
          <p:cNvPr id="3" name="Content Placeholder 2">
            <a:extLst>
              <a:ext uri="{FF2B5EF4-FFF2-40B4-BE49-F238E27FC236}">
                <a16:creationId xmlns:a16="http://schemas.microsoft.com/office/drawing/2014/main" id="{E7E5F54F-109C-41A3-AD25-A9C5E4FDDAC2}"/>
              </a:ext>
            </a:extLst>
          </p:cNvPr>
          <p:cNvSpPr>
            <a:spLocks noGrp="1"/>
          </p:cNvSpPr>
          <p:nvPr>
            <p:ph idx="1"/>
          </p:nvPr>
        </p:nvSpPr>
        <p:spPr/>
        <p:txBody>
          <a:bodyPr>
            <a:normAutofit/>
          </a:bodyPr>
          <a:lstStyle/>
          <a:p>
            <a:r>
              <a:rPr lang="en-US" dirty="0"/>
              <a:t>This uses homebrew, hand-written web script</a:t>
            </a:r>
          </a:p>
          <a:p>
            <a:pPr lvl="1"/>
            <a:r>
              <a:rPr lang="en-US" dirty="0"/>
              <a:t>I tried some technologies that I have never tried before (WSGI, </a:t>
            </a:r>
            <a:r>
              <a:rPr lang="en-US" dirty="0" err="1"/>
              <a:t>nginx</a:t>
            </a:r>
            <a:r>
              <a:rPr lang="en-US" dirty="0"/>
              <a:t>, remote hosting, auto-refresh polling)</a:t>
            </a:r>
          </a:p>
          <a:p>
            <a:pPr lvl="2"/>
            <a:r>
              <a:rPr lang="en-US" dirty="0"/>
              <a:t>BTW – Thanks Behan for providing the server!!</a:t>
            </a:r>
          </a:p>
          <a:p>
            <a:pPr lvl="2"/>
            <a:r>
              <a:rPr lang="en-US" dirty="0"/>
              <a:t>Old adage: “When doing a demo, you should never try something you’ve never tried before.”</a:t>
            </a:r>
          </a:p>
          <a:p>
            <a:pPr lvl="1"/>
            <a:r>
              <a:rPr lang="en-US" dirty="0"/>
              <a:t>No time to rigorously test it</a:t>
            </a:r>
          </a:p>
          <a:p>
            <a:pPr lvl="1"/>
            <a:r>
              <a:rPr lang="en-US" dirty="0"/>
              <a:t>The chances of it working, under load, are really, really low</a:t>
            </a:r>
          </a:p>
          <a:p>
            <a:r>
              <a:rPr lang="en-US" dirty="0"/>
              <a:t>Let’s see what happens, shall we?</a:t>
            </a:r>
          </a:p>
        </p:txBody>
      </p:sp>
    </p:spTree>
    <p:extLst>
      <p:ext uri="{BB962C8B-B14F-4D97-AF65-F5344CB8AC3E}">
        <p14:creationId xmlns:p14="http://schemas.microsoft.com/office/powerpoint/2010/main" val="4267168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stake?</a:t>
            </a:r>
          </a:p>
        </p:txBody>
      </p:sp>
      <p:sp>
        <p:nvSpPr>
          <p:cNvPr id="3" name="Content Placeholder 2"/>
          <p:cNvSpPr>
            <a:spLocks noGrp="1"/>
          </p:cNvSpPr>
          <p:nvPr>
            <p:ph idx="1"/>
          </p:nvPr>
        </p:nvSpPr>
        <p:spPr/>
        <p:txBody>
          <a:bodyPr>
            <a:normAutofit/>
          </a:bodyPr>
          <a:lstStyle/>
          <a:p>
            <a:r>
              <a:rPr lang="en-US" dirty="0"/>
              <a:t>Prizes</a:t>
            </a:r>
          </a:p>
          <a:p>
            <a:pPr lvl="1"/>
            <a:r>
              <a:rPr lang="en-US" dirty="0"/>
              <a:t>LWN.net certificates</a:t>
            </a:r>
          </a:p>
          <a:p>
            <a:pPr lvl="1"/>
            <a:r>
              <a:rPr lang="en-US" dirty="0"/>
              <a:t>Gift cards!!</a:t>
            </a:r>
          </a:p>
        </p:txBody>
      </p:sp>
      <p:pic>
        <p:nvPicPr>
          <p:cNvPr id="4" name="Picture 3">
            <a:extLst>
              <a:ext uri="{FF2B5EF4-FFF2-40B4-BE49-F238E27FC236}">
                <a16:creationId xmlns:a16="http://schemas.microsoft.com/office/drawing/2014/main" id="{695F4032-C305-4956-B018-E4184636C9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7200" y="1828800"/>
            <a:ext cx="1219200" cy="1219200"/>
          </a:xfrm>
          <a:prstGeom prst="rect">
            <a:avLst/>
          </a:prstGeom>
        </p:spPr>
      </p:pic>
    </p:spTree>
    <p:extLst>
      <p:ext uri="{BB962C8B-B14F-4D97-AF65-F5344CB8AC3E}">
        <p14:creationId xmlns:p14="http://schemas.microsoft.com/office/powerpoint/2010/main" val="1386184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Our First</a:t>
            </a:r>
            <a:r>
              <a:rPr lang="en-US" baseline="0" dirty="0"/>
              <a:t> Game</a:t>
            </a:r>
            <a:endParaRPr lang="en-US" dirty="0"/>
          </a:p>
        </p:txBody>
      </p:sp>
      <p:sp>
        <p:nvSpPr>
          <p:cNvPr id="3" name="Content Placeholder 2"/>
          <p:cNvSpPr>
            <a:spLocks noGrp="1"/>
          </p:cNvSpPr>
          <p:nvPr>
            <p:ph idx="1"/>
          </p:nvPr>
        </p:nvSpPr>
        <p:spPr/>
        <p:txBody>
          <a:bodyPr/>
          <a:lstStyle/>
          <a:p>
            <a:pPr lvl="0"/>
            <a:r>
              <a:rPr lang="en-US" dirty="0"/>
              <a:t>Embedded Linux History, Technical</a:t>
            </a:r>
            <a:r>
              <a:rPr lang="en-US" baseline="0" dirty="0"/>
              <a:t> and Nerd Trivia</a:t>
            </a:r>
          </a:p>
        </p:txBody>
      </p:sp>
    </p:spTree>
    <p:extLst>
      <p:ext uri="{BB962C8B-B14F-4D97-AF65-F5344CB8AC3E}">
        <p14:creationId xmlns:p14="http://schemas.microsoft.com/office/powerpoint/2010/main" val="4094310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Our First</a:t>
            </a:r>
            <a:r>
              <a:rPr lang="en-US" baseline="0" dirty="0"/>
              <a:t> Game</a:t>
            </a:r>
            <a:endParaRPr lang="en-US" dirty="0"/>
          </a:p>
        </p:txBody>
      </p:sp>
      <p:sp>
        <p:nvSpPr>
          <p:cNvPr id="3" name="Content Placeholder 2"/>
          <p:cNvSpPr>
            <a:spLocks noGrp="1"/>
          </p:cNvSpPr>
          <p:nvPr>
            <p:ph idx="1"/>
          </p:nvPr>
        </p:nvSpPr>
        <p:spPr/>
        <p:txBody>
          <a:bodyPr/>
          <a:lstStyle/>
          <a:p>
            <a:pPr lvl="0"/>
            <a:r>
              <a:rPr lang="en-US" dirty="0"/>
              <a:t>Embedded Linux History, Technical</a:t>
            </a:r>
            <a:r>
              <a:rPr lang="en-US" baseline="0" dirty="0"/>
              <a:t> and Nerd Trivia</a:t>
            </a:r>
          </a:p>
          <a:p>
            <a:pPr lvl="0"/>
            <a:endParaRPr lang="en-US" dirty="0"/>
          </a:p>
          <a:p>
            <a:pPr lvl="0"/>
            <a:endParaRPr lang="en-US" baseline="0" dirty="0"/>
          </a:p>
          <a:p>
            <a:pPr marL="0" indent="0">
              <a:buNone/>
            </a:pPr>
            <a:r>
              <a:rPr lang="en-US" i="1" dirty="0"/>
              <a:t>Important Disclaimer:  This game is NOT fair.</a:t>
            </a:r>
          </a:p>
          <a:p>
            <a:pPr marL="0" lvl="0" indent="0">
              <a:buNone/>
            </a:pPr>
            <a:endParaRPr lang="en-US" baseline="0" dirty="0"/>
          </a:p>
        </p:txBody>
      </p:sp>
    </p:spTree>
    <p:extLst>
      <p:ext uri="{BB962C8B-B14F-4D97-AF65-F5344CB8AC3E}">
        <p14:creationId xmlns:p14="http://schemas.microsoft.com/office/powerpoint/2010/main" val="814386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1</a:t>
            </a:r>
          </a:p>
        </p:txBody>
      </p:sp>
      <p:sp>
        <p:nvSpPr>
          <p:cNvPr id="3" name="Content Placeholder 2"/>
          <p:cNvSpPr>
            <a:spLocks noGrp="1"/>
          </p:cNvSpPr>
          <p:nvPr>
            <p:ph idx="1"/>
          </p:nvPr>
        </p:nvSpPr>
        <p:spPr/>
        <p:txBody>
          <a:bodyPr/>
          <a:lstStyle/>
          <a:p>
            <a:pPr marL="0" indent="0">
              <a:buNone/>
            </a:pPr>
            <a:r>
              <a:rPr lang="en-US" dirty="0"/>
              <a:t>Warmup question: What is the latest released Linux kernel?</a:t>
            </a:r>
          </a:p>
          <a:p>
            <a:pPr marL="0" indent="0">
              <a:buNone/>
            </a:pPr>
            <a:endParaRPr lang="en-US" dirty="0"/>
          </a:p>
          <a:p>
            <a:r>
              <a:rPr lang="en-US" dirty="0">
                <a:solidFill>
                  <a:srgbClr val="00B050"/>
                </a:solidFill>
              </a:rPr>
              <a:t>Green = v5.7.6</a:t>
            </a:r>
          </a:p>
          <a:p>
            <a:r>
              <a:rPr lang="en-US" dirty="0">
                <a:solidFill>
                  <a:srgbClr val="FF0000"/>
                </a:solidFill>
              </a:rPr>
              <a:t>Red = v5.8-rc5</a:t>
            </a:r>
            <a:endParaRPr lang="en-US" dirty="0"/>
          </a:p>
        </p:txBody>
      </p:sp>
    </p:spTree>
    <p:extLst>
      <p:ext uri="{BB962C8B-B14F-4D97-AF65-F5344CB8AC3E}">
        <p14:creationId xmlns:p14="http://schemas.microsoft.com/office/powerpoint/2010/main" val="3357337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544C2-209B-4622-B1A8-3ADADEA6F0ED}"/>
              </a:ext>
            </a:extLst>
          </p:cNvPr>
          <p:cNvSpPr>
            <a:spLocks noGrp="1"/>
          </p:cNvSpPr>
          <p:nvPr>
            <p:ph type="title"/>
          </p:nvPr>
        </p:nvSpPr>
        <p:spPr/>
        <p:txBody>
          <a:bodyPr/>
          <a:lstStyle/>
          <a:p>
            <a:r>
              <a:rPr lang="en-US" dirty="0"/>
              <a:t>A little pre-fetching...</a:t>
            </a:r>
          </a:p>
        </p:txBody>
      </p:sp>
      <p:sp>
        <p:nvSpPr>
          <p:cNvPr id="3" name="Content Placeholder 2">
            <a:extLst>
              <a:ext uri="{FF2B5EF4-FFF2-40B4-BE49-F238E27FC236}">
                <a16:creationId xmlns:a16="http://schemas.microsoft.com/office/drawing/2014/main" id="{E4C1C74B-759E-4CE5-8648-C967F3CCD926}"/>
              </a:ext>
            </a:extLst>
          </p:cNvPr>
          <p:cNvSpPr>
            <a:spLocks noGrp="1"/>
          </p:cNvSpPr>
          <p:nvPr>
            <p:ph idx="1"/>
          </p:nvPr>
        </p:nvSpPr>
        <p:spPr/>
        <p:txBody>
          <a:bodyPr/>
          <a:lstStyle/>
          <a:p>
            <a:r>
              <a:rPr lang="en-US" dirty="0"/>
              <a:t>Find your event confirmation number</a:t>
            </a:r>
          </a:p>
          <a:p>
            <a:pPr lvl="1"/>
            <a:r>
              <a:rPr lang="en-US" dirty="0"/>
              <a:t>Should be in your registration confirmation email</a:t>
            </a:r>
          </a:p>
          <a:p>
            <a:r>
              <a:rPr lang="en-US" dirty="0"/>
              <a:t>I’ll keep talking while you look</a:t>
            </a:r>
          </a:p>
          <a:p>
            <a:endParaRPr lang="en-US" dirty="0"/>
          </a:p>
        </p:txBody>
      </p:sp>
    </p:spTree>
    <p:extLst>
      <p:ext uri="{BB962C8B-B14F-4D97-AF65-F5344CB8AC3E}">
        <p14:creationId xmlns:p14="http://schemas.microsoft.com/office/powerpoint/2010/main" val="1413460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a:t>
            </a:r>
          </a:p>
        </p:txBody>
      </p:sp>
      <p:sp>
        <p:nvSpPr>
          <p:cNvPr id="3" name="Content Placeholder 2"/>
          <p:cNvSpPr>
            <a:spLocks noGrp="1"/>
          </p:cNvSpPr>
          <p:nvPr>
            <p:ph idx="1"/>
          </p:nvPr>
        </p:nvSpPr>
        <p:spPr>
          <a:xfrm>
            <a:off x="914400" y="1600201"/>
            <a:ext cx="10439400" cy="4525963"/>
          </a:xfrm>
        </p:spPr>
        <p:txBody>
          <a:bodyPr>
            <a:normAutofit/>
          </a:bodyPr>
          <a:lstStyle/>
          <a:p>
            <a:r>
              <a:rPr lang="en-US" dirty="0">
                <a:solidFill>
                  <a:srgbClr val="00B050"/>
                </a:solidFill>
              </a:rPr>
              <a:t>Green = v5.7.6</a:t>
            </a:r>
          </a:p>
          <a:p>
            <a:pPr marL="0" indent="0">
              <a:buNone/>
            </a:pPr>
            <a:endParaRPr lang="en-US" dirty="0">
              <a:solidFill>
                <a:srgbClr val="00B050"/>
              </a:solidFill>
            </a:endParaRPr>
          </a:p>
          <a:p>
            <a:pPr marL="0" indent="0">
              <a:buNone/>
            </a:pPr>
            <a:r>
              <a:rPr lang="en-US" dirty="0"/>
              <a:t>The latest kernel release on kernel.org is v5.7.6</a:t>
            </a:r>
          </a:p>
          <a:p>
            <a:pPr marL="0" indent="0">
              <a:buNone/>
            </a:pPr>
            <a:endParaRPr lang="en-US" dirty="0"/>
          </a:p>
          <a:p>
            <a:pPr marL="0" indent="0">
              <a:buNone/>
            </a:pPr>
            <a:r>
              <a:rPr lang="en-US" dirty="0"/>
              <a:t>Release candidates don’t count as released kernels.  It says it right in their names!</a:t>
            </a:r>
          </a:p>
          <a:p>
            <a:pPr marL="0" indent="0">
              <a:buNone/>
            </a:pPr>
            <a:r>
              <a:rPr lang="en-US" dirty="0"/>
              <a:t>Besides – the current release candidate is 5.8-rc3, not –rc5!</a:t>
            </a:r>
          </a:p>
        </p:txBody>
      </p:sp>
    </p:spTree>
    <p:extLst>
      <p:ext uri="{BB962C8B-B14F-4D97-AF65-F5344CB8AC3E}">
        <p14:creationId xmlns:p14="http://schemas.microsoft.com/office/powerpoint/2010/main" val="2220167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D5530-45FA-4709-8E11-59D30999603F}"/>
              </a:ext>
            </a:extLst>
          </p:cNvPr>
          <p:cNvSpPr>
            <a:spLocks noGrp="1"/>
          </p:cNvSpPr>
          <p:nvPr>
            <p:ph type="title"/>
          </p:nvPr>
        </p:nvSpPr>
        <p:spPr/>
        <p:txBody>
          <a:bodyPr>
            <a:normAutofit/>
          </a:bodyPr>
          <a:lstStyle/>
          <a:p>
            <a:pPr lvl="0"/>
            <a:r>
              <a:rPr lang="en-US" dirty="0">
                <a:solidFill>
                  <a:srgbClr val="000000"/>
                </a:solidFill>
                <a:effectLst/>
                <a:latin typeface="+mn-lt"/>
                <a:ea typeface="+mn-ea"/>
                <a:cs typeface="+mn-cs"/>
              </a:rPr>
              <a:t>Question</a:t>
            </a:r>
            <a:endParaRPr lang="en-US" dirty="0"/>
          </a:p>
        </p:txBody>
      </p:sp>
      <p:sp>
        <p:nvSpPr>
          <p:cNvPr id="3" name="Content Placeholder 2">
            <a:extLst>
              <a:ext uri="{FF2B5EF4-FFF2-40B4-BE49-F238E27FC236}">
                <a16:creationId xmlns:a16="http://schemas.microsoft.com/office/drawing/2014/main" id="{6026A92B-FC81-42C3-B235-5E45F77D0F5C}"/>
              </a:ext>
            </a:extLst>
          </p:cNvPr>
          <p:cNvSpPr>
            <a:spLocks noGrp="1"/>
          </p:cNvSpPr>
          <p:nvPr>
            <p:ph idx="1"/>
          </p:nvPr>
        </p:nvSpPr>
        <p:spPr/>
        <p:txBody>
          <a:bodyPr>
            <a:normAutofit/>
          </a:bodyPr>
          <a:lstStyle/>
          <a:p>
            <a:pPr marL="0" indent="0">
              <a:buNone/>
            </a:pPr>
            <a:r>
              <a:rPr lang="en-US" sz="3000" dirty="0">
                <a:solidFill>
                  <a:srgbClr val="000000"/>
                </a:solidFill>
              </a:rPr>
              <a:t>In 1968, </a:t>
            </a:r>
            <a:r>
              <a:rPr lang="en-US" sz="3000" dirty="0" err="1">
                <a:solidFill>
                  <a:srgbClr val="000000"/>
                </a:solidFill>
              </a:rPr>
              <a:t>Edsger</a:t>
            </a:r>
            <a:r>
              <a:rPr lang="en-US" sz="3000" dirty="0">
                <a:solidFill>
                  <a:srgbClr val="000000"/>
                </a:solidFill>
              </a:rPr>
              <a:t> Dijkstra had a letter published in ”Communications of the ACM” with the title “Go To Statement Considered Harmful”</a:t>
            </a:r>
            <a:endParaRPr lang="en-US" dirty="0"/>
          </a:p>
          <a:p>
            <a:pPr marL="0" indent="0">
              <a:buNone/>
            </a:pPr>
            <a:r>
              <a:rPr lang="en-US" sz="3000" dirty="0">
                <a:solidFill>
                  <a:srgbClr val="000000"/>
                </a:solidFill>
              </a:rPr>
              <a:t>In 2020, How many </a:t>
            </a:r>
            <a:r>
              <a:rPr lang="en-US" sz="3000" dirty="0" err="1">
                <a:solidFill>
                  <a:srgbClr val="000000"/>
                </a:solidFill>
              </a:rPr>
              <a:t>goto</a:t>
            </a:r>
            <a:r>
              <a:rPr lang="en-US" sz="3000" dirty="0">
                <a:solidFill>
                  <a:srgbClr val="000000"/>
                </a:solidFill>
              </a:rPr>
              <a:t> statements are there in the Linux source code (for a recent kernel version)?</a:t>
            </a:r>
          </a:p>
          <a:p>
            <a:pPr marL="0" indent="0">
              <a:buNone/>
            </a:pPr>
            <a:r>
              <a:rPr lang="en-US" sz="3000" dirty="0">
                <a:solidFill>
                  <a:srgbClr val="000000"/>
                </a:solidFill>
              </a:rPr>
              <a:t> </a:t>
            </a:r>
          </a:p>
          <a:p>
            <a:r>
              <a:rPr lang="en-US" sz="2800" dirty="0">
                <a:solidFill>
                  <a:srgbClr val="00B050"/>
                </a:solidFill>
              </a:rPr>
              <a:t>Green = less than 180,000</a:t>
            </a:r>
          </a:p>
          <a:p>
            <a:r>
              <a:rPr lang="en-US" sz="2800" dirty="0">
                <a:solidFill>
                  <a:srgbClr val="C00000"/>
                </a:solidFill>
              </a:rPr>
              <a:t>Red = greater than 180,000</a:t>
            </a:r>
          </a:p>
        </p:txBody>
      </p:sp>
      <p:pic>
        <p:nvPicPr>
          <p:cNvPr id="5" name="Picture 4">
            <a:extLst>
              <a:ext uri="{FF2B5EF4-FFF2-40B4-BE49-F238E27FC236}">
                <a16:creationId xmlns:a16="http://schemas.microsoft.com/office/drawing/2014/main" id="{ED02871A-64E7-44AF-B192-5F7E914ABF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53300" y="4495800"/>
            <a:ext cx="2857500" cy="1905000"/>
          </a:xfrm>
          <a:prstGeom prst="rect">
            <a:avLst/>
          </a:prstGeom>
        </p:spPr>
      </p:pic>
    </p:spTree>
    <p:extLst>
      <p:ext uri="{BB962C8B-B14F-4D97-AF65-F5344CB8AC3E}">
        <p14:creationId xmlns:p14="http://schemas.microsoft.com/office/powerpoint/2010/main" val="2198111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a:t>
            </a:r>
          </a:p>
        </p:txBody>
      </p:sp>
      <p:sp>
        <p:nvSpPr>
          <p:cNvPr id="3" name="Content Placeholder 2"/>
          <p:cNvSpPr>
            <a:spLocks noGrp="1"/>
          </p:cNvSpPr>
          <p:nvPr>
            <p:ph idx="1"/>
          </p:nvPr>
        </p:nvSpPr>
        <p:spPr>
          <a:xfrm>
            <a:off x="609600" y="1600201"/>
            <a:ext cx="11049000" cy="4983162"/>
          </a:xfrm>
        </p:spPr>
        <p:txBody>
          <a:bodyPr>
            <a:normAutofit fontScale="85000" lnSpcReduction="20000"/>
          </a:bodyPr>
          <a:lstStyle/>
          <a:p>
            <a:r>
              <a:rPr lang="en-US" dirty="0">
                <a:solidFill>
                  <a:srgbClr val="00B050"/>
                </a:solidFill>
              </a:rPr>
              <a:t>Green = less than 180,000</a:t>
            </a:r>
          </a:p>
          <a:p>
            <a:pPr marL="0" indent="0">
              <a:buNone/>
            </a:pPr>
            <a:endParaRPr lang="en-US" dirty="0">
              <a:solidFill>
                <a:srgbClr val="000000"/>
              </a:solidFill>
            </a:endParaRPr>
          </a:p>
          <a:p>
            <a:pPr marL="0" indent="0">
              <a:buNone/>
            </a:pPr>
            <a:r>
              <a:rPr lang="en-US" dirty="0">
                <a:solidFill>
                  <a:srgbClr val="000000"/>
                </a:solidFill>
              </a:rPr>
              <a:t>There are 168764 </a:t>
            </a:r>
            <a:r>
              <a:rPr lang="en-US" dirty="0" err="1">
                <a:solidFill>
                  <a:srgbClr val="000000"/>
                </a:solidFill>
              </a:rPr>
              <a:t>goto</a:t>
            </a:r>
            <a:r>
              <a:rPr lang="en-US" dirty="0">
                <a:solidFill>
                  <a:srgbClr val="000000"/>
                </a:solidFill>
              </a:rPr>
              <a:t> statements in the 5.8-rc2 kernel according to:</a:t>
            </a:r>
          </a:p>
          <a:p>
            <a:pPr marL="0" indent="0">
              <a:buNone/>
            </a:pPr>
            <a:endParaRPr lang="en-US" sz="1000" dirty="0">
              <a:solidFill>
                <a:srgbClr val="000000"/>
              </a:solidFill>
            </a:endParaRPr>
          </a:p>
          <a:p>
            <a:pPr marL="0" indent="0">
              <a:buNone/>
            </a:pPr>
            <a:r>
              <a:rPr lang="en-US" sz="2100" dirty="0"/>
              <a:t>  ‘find . –name “*.[</a:t>
            </a:r>
            <a:r>
              <a:rPr lang="en-US" sz="2100" dirty="0" err="1"/>
              <a:t>chS</a:t>
            </a:r>
            <a:r>
              <a:rPr lang="en-US" sz="2100" dirty="0"/>
              <a:t>]” | </a:t>
            </a:r>
            <a:r>
              <a:rPr lang="en-US" sz="2100" dirty="0" err="1"/>
              <a:t>xargs</a:t>
            </a:r>
            <a:r>
              <a:rPr lang="en-US" sz="2100" dirty="0"/>
              <a:t> </a:t>
            </a:r>
            <a:r>
              <a:rPr lang="pl-PL" sz="2100" dirty="0"/>
              <a:t>grep "[^_a-z]goto </a:t>
            </a:r>
            <a:r>
              <a:rPr lang="en-US" sz="2100" dirty="0"/>
              <a:t>+</a:t>
            </a:r>
            <a:r>
              <a:rPr lang="pl-PL" sz="2100" dirty="0"/>
              <a:t>[a-zA-Z0-9_]*;" | grep -v "/[*].*goto" | wc -l</a:t>
            </a:r>
            <a:r>
              <a:rPr lang="en-US" sz="2100" dirty="0">
                <a:solidFill>
                  <a:srgbClr val="000000"/>
                </a:solidFill>
              </a:rPr>
              <a:t>‘</a:t>
            </a:r>
          </a:p>
          <a:p>
            <a:pPr marL="0" indent="0">
              <a:buNone/>
            </a:pPr>
            <a:endParaRPr lang="en-US" dirty="0">
              <a:solidFill>
                <a:srgbClr val="000000"/>
              </a:solidFill>
            </a:endParaRPr>
          </a:p>
          <a:p>
            <a:pPr marL="0" indent="0">
              <a:buNone/>
            </a:pPr>
            <a:r>
              <a:rPr lang="en-US" dirty="0">
                <a:solidFill>
                  <a:srgbClr val="000000"/>
                </a:solidFill>
              </a:rPr>
              <a:t>Some notes:</a:t>
            </a:r>
          </a:p>
          <a:p>
            <a:pPr lvl="1"/>
            <a:r>
              <a:rPr lang="en-US" dirty="0">
                <a:solidFill>
                  <a:srgbClr val="000000"/>
                </a:solidFill>
              </a:rPr>
              <a:t>Dijkstra did not give his letter the “considered harmful” name.  Niklaus Wirth did.</a:t>
            </a:r>
          </a:p>
          <a:p>
            <a:pPr lvl="1"/>
            <a:r>
              <a:rPr lang="en-US" dirty="0">
                <a:solidFill>
                  <a:srgbClr val="000000"/>
                </a:solidFill>
              </a:rPr>
              <a:t>See the paper “</a:t>
            </a:r>
            <a:r>
              <a:rPr lang="en-US" dirty="0" err="1">
                <a:solidFill>
                  <a:srgbClr val="000000"/>
                </a:solidFill>
              </a:rPr>
              <a:t>gotos</a:t>
            </a:r>
            <a:r>
              <a:rPr lang="en-US" dirty="0">
                <a:solidFill>
                  <a:srgbClr val="000000"/>
                </a:solidFill>
              </a:rPr>
              <a:t> considered harmful considered harmful” CACM March 1987 by Frank Rubin for one rebuttal</a:t>
            </a:r>
          </a:p>
          <a:p>
            <a:pPr lvl="1"/>
            <a:r>
              <a:rPr lang="en-US" dirty="0">
                <a:solidFill>
                  <a:srgbClr val="000000"/>
                </a:solidFill>
              </a:rPr>
              <a:t>Arguments (including by Linus Torvalds) in favor of some uses of </a:t>
            </a:r>
            <a:r>
              <a:rPr lang="en-US" dirty="0" err="1">
                <a:solidFill>
                  <a:srgbClr val="000000"/>
                </a:solidFill>
              </a:rPr>
              <a:t>gotos</a:t>
            </a:r>
            <a:r>
              <a:rPr lang="en-US" dirty="0">
                <a:solidFill>
                  <a:srgbClr val="000000"/>
                </a:solidFill>
              </a:rPr>
              <a:t>: </a:t>
            </a:r>
            <a:r>
              <a:rPr lang="en-US" dirty="0">
                <a:hlinkClick r:id="rId2"/>
              </a:rPr>
              <a:t>https://koblents.com/Ches/Links/Month-Mar-2013/20-Using-Goto-in-Linux-Kernel-Code/</a:t>
            </a:r>
            <a:endParaRPr lang="en-US" dirty="0">
              <a:solidFill>
                <a:srgbClr val="000000"/>
              </a:solidFill>
            </a:endParaRPr>
          </a:p>
        </p:txBody>
      </p:sp>
    </p:spTree>
    <p:extLst>
      <p:ext uri="{BB962C8B-B14F-4D97-AF65-F5344CB8AC3E}">
        <p14:creationId xmlns:p14="http://schemas.microsoft.com/office/powerpoint/2010/main" val="22609517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88401-8AC4-4238-B242-84BBC6AD05DA}"/>
              </a:ext>
            </a:extLst>
          </p:cNvPr>
          <p:cNvSpPr>
            <a:spLocks noGrp="1"/>
          </p:cNvSpPr>
          <p:nvPr>
            <p:ph type="title"/>
          </p:nvPr>
        </p:nvSpPr>
        <p:spPr/>
        <p:txBody>
          <a:bodyPr/>
          <a:lstStyle/>
          <a:p>
            <a:r>
              <a:rPr lang="en-US" dirty="0"/>
              <a:t>Question</a:t>
            </a:r>
          </a:p>
        </p:txBody>
      </p:sp>
      <p:sp>
        <p:nvSpPr>
          <p:cNvPr id="3" name="Content Placeholder 2">
            <a:extLst>
              <a:ext uri="{FF2B5EF4-FFF2-40B4-BE49-F238E27FC236}">
                <a16:creationId xmlns:a16="http://schemas.microsoft.com/office/drawing/2014/main" id="{E97FB564-E037-45A2-A9B2-8F64943D9177}"/>
              </a:ext>
            </a:extLst>
          </p:cNvPr>
          <p:cNvSpPr>
            <a:spLocks noGrp="1"/>
          </p:cNvSpPr>
          <p:nvPr>
            <p:ph idx="1"/>
          </p:nvPr>
        </p:nvSpPr>
        <p:spPr>
          <a:xfrm>
            <a:off x="609600" y="1600202"/>
            <a:ext cx="10972800" cy="4525963"/>
          </a:xfrm>
        </p:spPr>
        <p:txBody>
          <a:bodyPr/>
          <a:lstStyle/>
          <a:p>
            <a:pPr marL="0" indent="0">
              <a:buNone/>
            </a:pPr>
            <a:r>
              <a:rPr lang="en-US" dirty="0"/>
              <a:t>The papers and notes from </a:t>
            </a:r>
            <a:r>
              <a:rPr lang="en-US" dirty="0" err="1"/>
              <a:t>Edsger</a:t>
            </a:r>
            <a:r>
              <a:rPr lang="en-US" baseline="0" dirty="0"/>
              <a:t> Dijkstra’s career are housed in Austin, Texas.</a:t>
            </a:r>
          </a:p>
          <a:p>
            <a:pPr lvl="1"/>
            <a:r>
              <a:rPr lang="en-US" dirty="0">
                <a:solidFill>
                  <a:srgbClr val="00B050"/>
                </a:solidFill>
              </a:rPr>
              <a:t>Green = True</a:t>
            </a:r>
          </a:p>
          <a:p>
            <a:pPr lvl="1"/>
            <a:r>
              <a:rPr lang="en-US" dirty="0">
                <a:solidFill>
                  <a:srgbClr val="FF0000"/>
                </a:solidFill>
              </a:rPr>
              <a:t>Red = False</a:t>
            </a:r>
          </a:p>
        </p:txBody>
      </p:sp>
      <p:pic>
        <p:nvPicPr>
          <p:cNvPr id="5" name="Picture 4">
            <a:extLst>
              <a:ext uri="{FF2B5EF4-FFF2-40B4-BE49-F238E27FC236}">
                <a16:creationId xmlns:a16="http://schemas.microsoft.com/office/drawing/2014/main" id="{928726E5-1495-4921-A974-203490C6ED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0" y="2955928"/>
            <a:ext cx="2514600" cy="3352800"/>
          </a:xfrm>
          <a:prstGeom prst="rect">
            <a:avLst/>
          </a:prstGeom>
        </p:spPr>
      </p:pic>
    </p:spTree>
    <p:extLst>
      <p:ext uri="{BB962C8B-B14F-4D97-AF65-F5344CB8AC3E}">
        <p14:creationId xmlns:p14="http://schemas.microsoft.com/office/powerpoint/2010/main" val="1298529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a:t>
            </a:r>
          </a:p>
        </p:txBody>
      </p:sp>
      <p:sp>
        <p:nvSpPr>
          <p:cNvPr id="3" name="Content Placeholder 2"/>
          <p:cNvSpPr>
            <a:spLocks noGrp="1"/>
          </p:cNvSpPr>
          <p:nvPr>
            <p:ph idx="1"/>
          </p:nvPr>
        </p:nvSpPr>
        <p:spPr>
          <a:xfrm>
            <a:off x="762000" y="1600202"/>
            <a:ext cx="10972800" cy="4800598"/>
          </a:xfrm>
        </p:spPr>
        <p:txBody>
          <a:bodyPr>
            <a:normAutofit/>
          </a:bodyPr>
          <a:lstStyle/>
          <a:p>
            <a:r>
              <a:rPr lang="en-US" dirty="0">
                <a:solidFill>
                  <a:srgbClr val="00B050"/>
                </a:solidFill>
              </a:rPr>
              <a:t>Green = True</a:t>
            </a:r>
          </a:p>
          <a:p>
            <a:pPr marL="0" indent="0">
              <a:buNone/>
            </a:pPr>
            <a:endParaRPr lang="en-US" dirty="0"/>
          </a:p>
          <a:p>
            <a:pPr marL="0" indent="0">
              <a:buNone/>
            </a:pPr>
            <a:r>
              <a:rPr lang="en-US" dirty="0"/>
              <a:t>Dijkstra’s last job was in the computer science department at the University of Texas at Austin</a:t>
            </a:r>
          </a:p>
          <a:p>
            <a:pPr marL="0" indent="0">
              <a:buNone/>
            </a:pPr>
            <a:endParaRPr lang="en-US" dirty="0"/>
          </a:p>
          <a:p>
            <a:pPr marL="0" indent="0">
              <a:buNone/>
            </a:pPr>
            <a:r>
              <a:rPr lang="en-US" dirty="0"/>
              <a:t>The online E.W. Dijkstra Archive is here:</a:t>
            </a:r>
          </a:p>
          <a:p>
            <a:pPr marL="0" indent="0">
              <a:buNone/>
            </a:pPr>
            <a:r>
              <a:rPr lang="en-US" dirty="0"/>
              <a:t>    http://www.cs.utexas.edu/users/EWD/</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094234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47708-89C6-4A08-9077-B47CF0AFE7D6}"/>
              </a:ext>
            </a:extLst>
          </p:cNvPr>
          <p:cNvSpPr>
            <a:spLocks noGrp="1"/>
          </p:cNvSpPr>
          <p:nvPr>
            <p:ph type="title"/>
          </p:nvPr>
        </p:nvSpPr>
        <p:spPr/>
        <p:txBody>
          <a:bodyPr/>
          <a:lstStyle/>
          <a:p>
            <a:r>
              <a:rPr lang="en-US" dirty="0"/>
              <a:t>Question</a:t>
            </a:r>
          </a:p>
        </p:txBody>
      </p:sp>
      <p:sp>
        <p:nvSpPr>
          <p:cNvPr id="3" name="Content Placeholder 2">
            <a:extLst>
              <a:ext uri="{FF2B5EF4-FFF2-40B4-BE49-F238E27FC236}">
                <a16:creationId xmlns:a16="http://schemas.microsoft.com/office/drawing/2014/main" id="{EEE03597-F635-4950-9B64-C58DE2492D0D}"/>
              </a:ext>
            </a:extLst>
          </p:cNvPr>
          <p:cNvSpPr>
            <a:spLocks noGrp="1"/>
          </p:cNvSpPr>
          <p:nvPr>
            <p:ph idx="1"/>
          </p:nvPr>
        </p:nvSpPr>
        <p:spPr/>
        <p:txBody>
          <a:bodyPr>
            <a:normAutofit/>
          </a:bodyPr>
          <a:lstStyle/>
          <a:p>
            <a:pPr marL="0" indent="0">
              <a:buNone/>
            </a:pPr>
            <a:r>
              <a:rPr lang="en-US" dirty="0"/>
              <a:t>The warning against lines that are too long for Linux source contributions was recently changed from its old value to 120 columns.</a:t>
            </a:r>
          </a:p>
          <a:p>
            <a:pPr marL="0" indent="0">
              <a:buNone/>
            </a:pPr>
            <a:endParaRPr lang="en-US" dirty="0"/>
          </a:p>
          <a:p>
            <a:pPr lvl="1"/>
            <a:r>
              <a:rPr lang="en-US" dirty="0">
                <a:solidFill>
                  <a:srgbClr val="00B050"/>
                </a:solidFill>
              </a:rPr>
              <a:t>Green = True</a:t>
            </a:r>
          </a:p>
          <a:p>
            <a:pPr lvl="1"/>
            <a:r>
              <a:rPr lang="en-US" dirty="0">
                <a:solidFill>
                  <a:srgbClr val="FF0000"/>
                </a:solidFill>
              </a:rPr>
              <a:t>Red = False</a:t>
            </a:r>
            <a:endParaRPr lang="en-US" dirty="0"/>
          </a:p>
          <a:p>
            <a:pPr marL="0" indent="0">
              <a:buNone/>
            </a:pPr>
            <a:endParaRPr lang="en-US" dirty="0"/>
          </a:p>
        </p:txBody>
      </p:sp>
    </p:spTree>
    <p:extLst>
      <p:ext uri="{BB962C8B-B14F-4D97-AF65-F5344CB8AC3E}">
        <p14:creationId xmlns:p14="http://schemas.microsoft.com/office/powerpoint/2010/main" val="23822661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26566-91EF-43BE-85F7-EC2AEC23388F}"/>
              </a:ext>
            </a:extLst>
          </p:cNvPr>
          <p:cNvSpPr>
            <a:spLocks noGrp="1"/>
          </p:cNvSpPr>
          <p:nvPr>
            <p:ph type="title"/>
          </p:nvPr>
        </p:nvSpPr>
        <p:spPr/>
        <p:txBody>
          <a:bodyPr/>
          <a:lstStyle/>
          <a:p>
            <a:r>
              <a:rPr lang="en-US" dirty="0"/>
              <a:t>Answer</a:t>
            </a:r>
          </a:p>
        </p:txBody>
      </p:sp>
      <p:sp>
        <p:nvSpPr>
          <p:cNvPr id="3" name="Content Placeholder 2">
            <a:extLst>
              <a:ext uri="{FF2B5EF4-FFF2-40B4-BE49-F238E27FC236}">
                <a16:creationId xmlns:a16="http://schemas.microsoft.com/office/drawing/2014/main" id="{DE9184AE-3031-4F49-B835-42C44AF9C3A3}"/>
              </a:ext>
            </a:extLst>
          </p:cNvPr>
          <p:cNvSpPr>
            <a:spLocks noGrp="1"/>
          </p:cNvSpPr>
          <p:nvPr>
            <p:ph idx="1"/>
          </p:nvPr>
        </p:nvSpPr>
        <p:spPr/>
        <p:txBody>
          <a:bodyPr>
            <a:normAutofit fontScale="92500" lnSpcReduction="20000"/>
          </a:bodyPr>
          <a:lstStyle/>
          <a:p>
            <a:r>
              <a:rPr lang="en-US" dirty="0">
                <a:solidFill>
                  <a:srgbClr val="FF0000"/>
                </a:solidFill>
              </a:rPr>
              <a:t>Red = False</a:t>
            </a:r>
          </a:p>
          <a:p>
            <a:pPr marL="0" indent="0">
              <a:buNone/>
            </a:pPr>
            <a:endParaRPr lang="en-US" dirty="0"/>
          </a:p>
          <a:p>
            <a:pPr marL="0" indent="0">
              <a:buNone/>
            </a:pPr>
            <a:r>
              <a:rPr lang="en-US" dirty="0"/>
              <a:t>Checkpatch.pl was modified so the warning occurs at 100 character line length (not 120)</a:t>
            </a:r>
          </a:p>
          <a:p>
            <a:pPr marL="0" indent="0">
              <a:buNone/>
            </a:pPr>
            <a:endParaRPr lang="en-US" dirty="0"/>
          </a:p>
          <a:p>
            <a:pPr marL="0" indent="0">
              <a:buNone/>
            </a:pPr>
            <a:r>
              <a:rPr lang="en-US" dirty="0"/>
              <a:t>However:</a:t>
            </a:r>
          </a:p>
          <a:p>
            <a:pPr lvl="1"/>
            <a:r>
              <a:rPr lang="en-US" dirty="0"/>
              <a:t>80-chars max is still preferred</a:t>
            </a:r>
          </a:p>
          <a:p>
            <a:pPr lvl="1"/>
            <a:r>
              <a:rPr lang="en-US" dirty="0" err="1"/>
              <a:t>See_</a:t>
            </a:r>
            <a:r>
              <a:rPr lang="en-US" sz="2400" dirty="0" err="1">
                <a:hlinkClick r:id="rId2"/>
              </a:rPr>
              <a:t>https</a:t>
            </a:r>
            <a:r>
              <a:rPr lang="en-US" sz="2400" dirty="0">
                <a:hlinkClick r:id="rId2"/>
              </a:rPr>
              <a:t>://www.phoronix.com/scan.php?page=news_item&amp;px=Linux-Kernel-Deprecates-80-Col</a:t>
            </a:r>
            <a:r>
              <a:rPr lang="en-US" sz="2400" dirty="0"/>
              <a:t>	</a:t>
            </a:r>
          </a:p>
          <a:p>
            <a:pPr lvl="1"/>
            <a:r>
              <a:rPr lang="en-US" dirty="0"/>
              <a:t>Extrapolating from the timing of this change, we should see the limit expanded to 120 chars on March 9, 2049!</a:t>
            </a:r>
          </a:p>
          <a:p>
            <a:endParaRPr lang="en-US" dirty="0"/>
          </a:p>
        </p:txBody>
      </p:sp>
    </p:spTree>
    <p:extLst>
      <p:ext uri="{BB962C8B-B14F-4D97-AF65-F5344CB8AC3E}">
        <p14:creationId xmlns:p14="http://schemas.microsoft.com/office/powerpoint/2010/main" val="505274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5D752-B70F-4612-AB74-141223D9CA68}"/>
              </a:ext>
            </a:extLst>
          </p:cNvPr>
          <p:cNvSpPr>
            <a:spLocks noGrp="1"/>
          </p:cNvSpPr>
          <p:nvPr>
            <p:ph type="title"/>
          </p:nvPr>
        </p:nvSpPr>
        <p:spPr/>
        <p:txBody>
          <a:bodyPr/>
          <a:lstStyle/>
          <a:p>
            <a:pPr lvl="0"/>
            <a:r>
              <a:rPr lang="en-US" dirty="0"/>
              <a:t>Question</a:t>
            </a:r>
          </a:p>
        </p:txBody>
      </p:sp>
      <p:sp>
        <p:nvSpPr>
          <p:cNvPr id="3" name="Content Placeholder 2">
            <a:extLst>
              <a:ext uri="{FF2B5EF4-FFF2-40B4-BE49-F238E27FC236}">
                <a16:creationId xmlns:a16="http://schemas.microsoft.com/office/drawing/2014/main" id="{23CC4687-30C5-4F94-8CA1-43E2DB1D2CEB}"/>
              </a:ext>
            </a:extLst>
          </p:cNvPr>
          <p:cNvSpPr>
            <a:spLocks noGrp="1"/>
          </p:cNvSpPr>
          <p:nvPr>
            <p:ph idx="1"/>
          </p:nvPr>
        </p:nvSpPr>
        <p:spPr/>
        <p:txBody>
          <a:bodyPr/>
          <a:lstStyle/>
          <a:p>
            <a:pPr marL="0" indent="0">
              <a:buNone/>
            </a:pPr>
            <a:r>
              <a:rPr lang="en-US" dirty="0"/>
              <a:t>In the 4.x series of Linux kernels, was it possible to configure an ARM kernel smaller than 700,000 bytes (text, data, and </a:t>
            </a:r>
            <a:r>
              <a:rPr lang="en-US" dirty="0" err="1"/>
              <a:t>bss</a:t>
            </a:r>
            <a:r>
              <a:rPr lang="en-US" dirty="0"/>
              <a:t>)?</a:t>
            </a:r>
          </a:p>
          <a:p>
            <a:endParaRPr lang="en-US" dirty="0"/>
          </a:p>
          <a:p>
            <a:r>
              <a:rPr lang="en-US" dirty="0">
                <a:solidFill>
                  <a:srgbClr val="00B050"/>
                </a:solidFill>
              </a:rPr>
              <a:t>Green = Yes</a:t>
            </a:r>
          </a:p>
          <a:p>
            <a:r>
              <a:rPr lang="en-US" dirty="0">
                <a:solidFill>
                  <a:srgbClr val="FF0000"/>
                </a:solidFill>
              </a:rPr>
              <a:t>Red = No</a:t>
            </a:r>
          </a:p>
          <a:p>
            <a:pPr marL="0" indent="0">
              <a:buNone/>
            </a:pPr>
            <a:endParaRPr lang="en-US" dirty="0"/>
          </a:p>
          <a:p>
            <a:endParaRPr lang="en-US" dirty="0"/>
          </a:p>
        </p:txBody>
      </p:sp>
    </p:spTree>
    <p:extLst>
      <p:ext uri="{BB962C8B-B14F-4D97-AF65-F5344CB8AC3E}">
        <p14:creationId xmlns:p14="http://schemas.microsoft.com/office/powerpoint/2010/main" val="2761882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92EEE-DA5D-4259-867B-46303D59EFF2}"/>
              </a:ext>
            </a:extLst>
          </p:cNvPr>
          <p:cNvSpPr>
            <a:spLocks noGrp="1"/>
          </p:cNvSpPr>
          <p:nvPr>
            <p:ph type="title"/>
          </p:nvPr>
        </p:nvSpPr>
        <p:spPr/>
        <p:txBody>
          <a:bodyPr/>
          <a:lstStyle/>
          <a:p>
            <a:r>
              <a:rPr lang="en-US" dirty="0"/>
              <a:t>Answer</a:t>
            </a:r>
          </a:p>
        </p:txBody>
      </p:sp>
      <p:sp>
        <p:nvSpPr>
          <p:cNvPr id="3" name="Content Placeholder 2">
            <a:extLst>
              <a:ext uri="{FF2B5EF4-FFF2-40B4-BE49-F238E27FC236}">
                <a16:creationId xmlns:a16="http://schemas.microsoft.com/office/drawing/2014/main" id="{5DE93859-6022-4381-BA51-92C0530662B8}"/>
              </a:ext>
            </a:extLst>
          </p:cNvPr>
          <p:cNvSpPr>
            <a:spLocks noGrp="1"/>
          </p:cNvSpPr>
          <p:nvPr>
            <p:ph idx="1"/>
          </p:nvPr>
        </p:nvSpPr>
        <p:spPr/>
        <p:txBody>
          <a:bodyPr>
            <a:normAutofit fontScale="92500" lnSpcReduction="10000"/>
          </a:bodyPr>
          <a:lstStyle/>
          <a:p>
            <a:r>
              <a:rPr lang="en-US" dirty="0">
                <a:solidFill>
                  <a:srgbClr val="00B050"/>
                </a:solidFill>
              </a:rPr>
              <a:t>Green = Yes</a:t>
            </a:r>
          </a:p>
          <a:p>
            <a:pPr marL="0" indent="0">
              <a:buNone/>
            </a:pPr>
            <a:endParaRPr lang="en-US" dirty="0">
              <a:solidFill>
                <a:srgbClr val="000000"/>
              </a:solidFill>
            </a:endParaRPr>
          </a:p>
          <a:p>
            <a:pPr marL="0" indent="0">
              <a:buNone/>
            </a:pPr>
            <a:r>
              <a:rPr lang="en-US" dirty="0">
                <a:solidFill>
                  <a:srgbClr val="000000"/>
                </a:solidFill>
              </a:rPr>
              <a:t>According to a presentation at ELC 2017, Michael Opdenacker built a kernel with a footprint of under ~600,000 bytes</a:t>
            </a:r>
          </a:p>
          <a:p>
            <a:pPr marL="0" indent="0">
              <a:buNone/>
            </a:pPr>
            <a:r>
              <a:rPr lang="en-US" dirty="0">
                <a:solidFill>
                  <a:srgbClr val="000000"/>
                </a:solidFill>
              </a:rPr>
              <a:t> </a:t>
            </a:r>
          </a:p>
          <a:p>
            <a:pPr marL="0" indent="0">
              <a:buNone/>
            </a:pPr>
            <a:r>
              <a:rPr lang="en-US" dirty="0">
                <a:solidFill>
                  <a:srgbClr val="000000"/>
                </a:solidFill>
              </a:rPr>
              <a:t>Source:</a:t>
            </a:r>
          </a:p>
          <a:p>
            <a:pPr marL="0" indent="0">
              <a:buNone/>
            </a:pPr>
            <a:r>
              <a:rPr lang="en-US" dirty="0">
                <a:solidFill>
                  <a:srgbClr val="000000"/>
                </a:solidFill>
              </a:rPr>
              <a:t>https://elinux.org/images/0/07/Opdenacker-embedded-linux-size-reduction-techniques.pdf</a:t>
            </a:r>
          </a:p>
          <a:p>
            <a:pPr marL="0" indent="0">
              <a:buNone/>
            </a:pPr>
            <a:r>
              <a:rPr lang="en-US" dirty="0">
                <a:solidFill>
                  <a:srgbClr val="000000"/>
                </a:solidFill>
              </a:rPr>
              <a:t>(graph on slide 16)</a:t>
            </a:r>
          </a:p>
        </p:txBody>
      </p:sp>
    </p:spTree>
    <p:extLst>
      <p:ext uri="{BB962C8B-B14F-4D97-AF65-F5344CB8AC3E}">
        <p14:creationId xmlns:p14="http://schemas.microsoft.com/office/powerpoint/2010/main" val="574507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6FDCC-CE1F-4377-8B7A-9CA0284B416D}"/>
              </a:ext>
            </a:extLst>
          </p:cNvPr>
          <p:cNvSpPr>
            <a:spLocks noGrp="1"/>
          </p:cNvSpPr>
          <p:nvPr>
            <p:ph type="title"/>
          </p:nvPr>
        </p:nvSpPr>
        <p:spPr/>
        <p:txBody>
          <a:bodyPr/>
          <a:lstStyle/>
          <a:p>
            <a:r>
              <a:rPr lang="en-US" dirty="0"/>
              <a:t>Question</a:t>
            </a:r>
          </a:p>
        </p:txBody>
      </p:sp>
      <p:sp>
        <p:nvSpPr>
          <p:cNvPr id="3" name="Content Placeholder 2">
            <a:extLst>
              <a:ext uri="{FF2B5EF4-FFF2-40B4-BE49-F238E27FC236}">
                <a16:creationId xmlns:a16="http://schemas.microsoft.com/office/drawing/2014/main" id="{79DEF76C-5C8B-4A72-8A65-C90A21FEAB2F}"/>
              </a:ext>
            </a:extLst>
          </p:cNvPr>
          <p:cNvSpPr>
            <a:spLocks noGrp="1"/>
          </p:cNvSpPr>
          <p:nvPr>
            <p:ph idx="1"/>
          </p:nvPr>
        </p:nvSpPr>
        <p:spPr/>
        <p:txBody>
          <a:bodyPr/>
          <a:lstStyle/>
          <a:p>
            <a:pPr marL="0" indent="0">
              <a:buNone/>
            </a:pPr>
            <a:r>
              <a:rPr lang="en-US" dirty="0"/>
              <a:t>Linus said in his keynote session that much work in operating systems is based on principles from the 1960’s.  What did he mention as one technology that might require new ideas in the kernel?</a:t>
            </a:r>
          </a:p>
          <a:p>
            <a:r>
              <a:rPr lang="en-US" dirty="0">
                <a:solidFill>
                  <a:srgbClr val="00B050"/>
                </a:solidFill>
              </a:rPr>
              <a:t>Green = Quantum computing</a:t>
            </a:r>
          </a:p>
          <a:p>
            <a:r>
              <a:rPr lang="en-US" dirty="0">
                <a:solidFill>
                  <a:srgbClr val="C00000"/>
                </a:solidFill>
              </a:rPr>
              <a:t>Red = Artificial Intelligence</a:t>
            </a:r>
          </a:p>
          <a:p>
            <a:pPr marL="0" indent="0">
              <a:buNone/>
            </a:pPr>
            <a:endParaRPr lang="en-US" dirty="0"/>
          </a:p>
        </p:txBody>
      </p:sp>
    </p:spTree>
    <p:extLst>
      <p:ext uri="{BB962C8B-B14F-4D97-AF65-F5344CB8AC3E}">
        <p14:creationId xmlns:p14="http://schemas.microsoft.com/office/powerpoint/2010/main" val="1116875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Thanks are due…</a:t>
            </a:r>
          </a:p>
        </p:txBody>
      </p:sp>
      <p:sp>
        <p:nvSpPr>
          <p:cNvPr id="3" name="Content Placeholder 2"/>
          <p:cNvSpPr>
            <a:spLocks noGrp="1"/>
          </p:cNvSpPr>
          <p:nvPr>
            <p:ph idx="1"/>
          </p:nvPr>
        </p:nvSpPr>
        <p:spPr/>
        <p:txBody>
          <a:bodyPr>
            <a:normAutofit/>
          </a:bodyPr>
          <a:lstStyle/>
          <a:p>
            <a:pPr marL="0" indent="0">
              <a:buNone/>
            </a:pPr>
            <a:r>
              <a:rPr lang="en-US" dirty="0"/>
              <a:t>Thanks to everyone</a:t>
            </a:r>
            <a:r>
              <a:rPr lang="en-US" baseline="0" dirty="0"/>
              <a:t> who makes this event possible:</a:t>
            </a:r>
          </a:p>
          <a:p>
            <a:pPr lvl="1">
              <a:defRPr/>
            </a:pPr>
            <a:r>
              <a:rPr lang="en-US" dirty="0"/>
              <a:t>Sponsors</a:t>
            </a:r>
          </a:p>
        </p:txBody>
      </p:sp>
    </p:spTree>
    <p:extLst>
      <p:ext uri="{BB962C8B-B14F-4D97-AF65-F5344CB8AC3E}">
        <p14:creationId xmlns:p14="http://schemas.microsoft.com/office/powerpoint/2010/main" val="1329002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6FDCC-CE1F-4377-8B7A-9CA0284B416D}"/>
              </a:ext>
            </a:extLst>
          </p:cNvPr>
          <p:cNvSpPr>
            <a:spLocks noGrp="1"/>
          </p:cNvSpPr>
          <p:nvPr>
            <p:ph type="title"/>
          </p:nvPr>
        </p:nvSpPr>
        <p:spPr/>
        <p:txBody>
          <a:bodyPr/>
          <a:lstStyle/>
          <a:p>
            <a:r>
              <a:rPr lang="en-US" dirty="0"/>
              <a:t>Question</a:t>
            </a:r>
          </a:p>
        </p:txBody>
      </p:sp>
      <p:sp>
        <p:nvSpPr>
          <p:cNvPr id="3" name="Content Placeholder 2">
            <a:extLst>
              <a:ext uri="{FF2B5EF4-FFF2-40B4-BE49-F238E27FC236}">
                <a16:creationId xmlns:a16="http://schemas.microsoft.com/office/drawing/2014/main" id="{79DEF76C-5C8B-4A72-8A65-C90A21FEAB2F}"/>
              </a:ext>
            </a:extLst>
          </p:cNvPr>
          <p:cNvSpPr>
            <a:spLocks noGrp="1"/>
          </p:cNvSpPr>
          <p:nvPr>
            <p:ph idx="1"/>
          </p:nvPr>
        </p:nvSpPr>
        <p:spPr/>
        <p:txBody>
          <a:bodyPr/>
          <a:lstStyle/>
          <a:p>
            <a:r>
              <a:rPr lang="en-US" dirty="0">
                <a:solidFill>
                  <a:srgbClr val="C00000"/>
                </a:solidFill>
              </a:rPr>
              <a:t>Red = Artificial Intelligence</a:t>
            </a:r>
          </a:p>
          <a:p>
            <a:pPr marL="0" indent="0">
              <a:buNone/>
            </a:pPr>
            <a:endParaRPr lang="en-US" dirty="0"/>
          </a:p>
          <a:p>
            <a:pPr marL="0" indent="0">
              <a:buNone/>
            </a:pPr>
            <a:r>
              <a:rPr lang="en-US" dirty="0"/>
              <a:t>Linus mentioned AI.</a:t>
            </a:r>
          </a:p>
        </p:txBody>
      </p:sp>
      <p:pic>
        <p:nvPicPr>
          <p:cNvPr id="5" name="Picture 4">
            <a:extLst>
              <a:ext uri="{FF2B5EF4-FFF2-40B4-BE49-F238E27FC236}">
                <a16:creationId xmlns:a16="http://schemas.microsoft.com/office/drawing/2014/main" id="{4077222C-9C96-4870-AD4A-231466D9D2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53200" y="3489327"/>
            <a:ext cx="3759200" cy="2819400"/>
          </a:xfrm>
          <a:prstGeom prst="rect">
            <a:avLst/>
          </a:prstGeom>
        </p:spPr>
      </p:pic>
    </p:spTree>
    <p:extLst>
      <p:ext uri="{BB962C8B-B14F-4D97-AF65-F5344CB8AC3E}">
        <p14:creationId xmlns:p14="http://schemas.microsoft.com/office/powerpoint/2010/main" val="35859280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E086E-FC20-49F8-A6BB-A2DC5C06EBC2}"/>
              </a:ext>
            </a:extLst>
          </p:cNvPr>
          <p:cNvSpPr>
            <a:spLocks noGrp="1"/>
          </p:cNvSpPr>
          <p:nvPr>
            <p:ph type="title"/>
          </p:nvPr>
        </p:nvSpPr>
        <p:spPr/>
        <p:txBody>
          <a:bodyPr/>
          <a:lstStyle/>
          <a:p>
            <a:r>
              <a:rPr lang="en-US" dirty="0"/>
              <a:t>Answer</a:t>
            </a:r>
          </a:p>
        </p:txBody>
      </p:sp>
      <p:sp>
        <p:nvSpPr>
          <p:cNvPr id="3" name="Content Placeholder 2">
            <a:extLst>
              <a:ext uri="{FF2B5EF4-FFF2-40B4-BE49-F238E27FC236}">
                <a16:creationId xmlns:a16="http://schemas.microsoft.com/office/drawing/2014/main" id="{8E916BEF-D0CF-466B-A008-E3DF05272F08}"/>
              </a:ext>
            </a:extLst>
          </p:cNvPr>
          <p:cNvSpPr>
            <a:spLocks noGrp="1"/>
          </p:cNvSpPr>
          <p:nvPr>
            <p:ph idx="1"/>
          </p:nvPr>
        </p:nvSpPr>
        <p:spPr/>
        <p:txBody>
          <a:bodyPr>
            <a:normAutofit/>
          </a:bodyPr>
          <a:lstStyle/>
          <a:p>
            <a:pPr marL="0" indent="0">
              <a:buNone/>
            </a:pPr>
            <a:r>
              <a:rPr lang="en-US" dirty="0"/>
              <a:t>It is estimated that how many Linux-based computers are currently in outer space? </a:t>
            </a:r>
            <a:r>
              <a:rPr lang="en-US" sz="2400" dirty="0"/>
              <a:t>(counting inter-planetary probes)</a:t>
            </a:r>
          </a:p>
          <a:p>
            <a:r>
              <a:rPr lang="en-US" dirty="0">
                <a:solidFill>
                  <a:srgbClr val="00B050"/>
                </a:solidFill>
              </a:rPr>
              <a:t>Green = less than about 65</a:t>
            </a:r>
          </a:p>
          <a:p>
            <a:r>
              <a:rPr lang="en-US" dirty="0">
                <a:solidFill>
                  <a:srgbClr val="FF0000"/>
                </a:solidFill>
              </a:rPr>
              <a:t>Red = more than about 65</a:t>
            </a:r>
          </a:p>
          <a:p>
            <a:endParaRPr lang="en-US" dirty="0"/>
          </a:p>
        </p:txBody>
      </p:sp>
      <p:pic>
        <p:nvPicPr>
          <p:cNvPr id="4" name="Picture 3">
            <a:extLst>
              <a:ext uri="{FF2B5EF4-FFF2-40B4-BE49-F238E27FC236}">
                <a16:creationId xmlns:a16="http://schemas.microsoft.com/office/drawing/2014/main" id="{E2AB598E-0B2A-486E-B29F-011B083A86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4023389"/>
            <a:ext cx="5334000" cy="2468817"/>
          </a:xfrm>
          <a:prstGeom prst="rect">
            <a:avLst/>
          </a:prstGeom>
        </p:spPr>
      </p:pic>
    </p:spTree>
    <p:extLst>
      <p:ext uri="{BB962C8B-B14F-4D97-AF65-F5344CB8AC3E}">
        <p14:creationId xmlns:p14="http://schemas.microsoft.com/office/powerpoint/2010/main" val="3302056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D930A-0782-4041-A737-2937EB41B65F}"/>
              </a:ext>
            </a:extLst>
          </p:cNvPr>
          <p:cNvSpPr>
            <a:spLocks noGrp="1"/>
          </p:cNvSpPr>
          <p:nvPr>
            <p:ph type="title"/>
          </p:nvPr>
        </p:nvSpPr>
        <p:spPr/>
        <p:txBody>
          <a:bodyPr/>
          <a:lstStyle/>
          <a:p>
            <a:r>
              <a:rPr lang="en-US" dirty="0"/>
              <a:t>Question</a:t>
            </a:r>
          </a:p>
        </p:txBody>
      </p:sp>
      <p:sp>
        <p:nvSpPr>
          <p:cNvPr id="3" name="Content Placeholder 2">
            <a:extLst>
              <a:ext uri="{FF2B5EF4-FFF2-40B4-BE49-F238E27FC236}">
                <a16:creationId xmlns:a16="http://schemas.microsoft.com/office/drawing/2014/main" id="{21D80111-500D-47EB-BA1C-D7A6E2EE6878}"/>
              </a:ext>
            </a:extLst>
          </p:cNvPr>
          <p:cNvSpPr>
            <a:spLocks noGrp="1"/>
          </p:cNvSpPr>
          <p:nvPr>
            <p:ph idx="1"/>
          </p:nvPr>
        </p:nvSpPr>
        <p:spPr>
          <a:xfrm>
            <a:off x="586408" y="1613454"/>
            <a:ext cx="11300791" cy="4798495"/>
          </a:xfrm>
        </p:spPr>
        <p:txBody>
          <a:bodyPr>
            <a:normAutofit fontScale="62500" lnSpcReduction="20000"/>
          </a:bodyPr>
          <a:lstStyle/>
          <a:p>
            <a:r>
              <a:rPr lang="en-US" sz="4600" dirty="0">
                <a:solidFill>
                  <a:srgbClr val="FF0000"/>
                </a:solidFill>
              </a:rPr>
              <a:t>Red = more than about 65</a:t>
            </a:r>
          </a:p>
          <a:p>
            <a:pPr marL="0" indent="0">
              <a:buNone/>
            </a:pPr>
            <a:endParaRPr lang="en-US" dirty="0"/>
          </a:p>
          <a:p>
            <a:pPr marL="0" indent="0">
              <a:buNone/>
            </a:pPr>
            <a:r>
              <a:rPr lang="en-US" sz="4000" dirty="0"/>
              <a:t>There are currently over </a:t>
            </a:r>
            <a:r>
              <a:rPr lang="en-US" sz="4000" u="sng" dirty="0"/>
              <a:t>32,000</a:t>
            </a:r>
            <a:r>
              <a:rPr lang="en-US" sz="4000" dirty="0"/>
              <a:t> computers in space running Linux.  Each SpaceX launch of </a:t>
            </a:r>
            <a:r>
              <a:rPr lang="en-US" sz="4000" dirty="0" err="1"/>
              <a:t>Starlink</a:t>
            </a:r>
            <a:r>
              <a:rPr lang="en-US" sz="4000" dirty="0"/>
              <a:t> satellites adds another 4000 or so.  Each </a:t>
            </a:r>
            <a:r>
              <a:rPr lang="en-US" sz="4000" dirty="0" err="1"/>
              <a:t>Starlink</a:t>
            </a:r>
            <a:r>
              <a:rPr lang="en-US" sz="4000" dirty="0"/>
              <a:t> satellite includes over 60 Linux computers.</a:t>
            </a:r>
          </a:p>
          <a:p>
            <a:pPr marL="0" indent="0">
              <a:buNone/>
            </a:pPr>
            <a:endParaRPr lang="en-US" sz="4000" dirty="0"/>
          </a:p>
          <a:p>
            <a:pPr marL="0" indent="0">
              <a:buNone/>
            </a:pPr>
            <a:r>
              <a:rPr lang="en-US" sz="4000" dirty="0"/>
              <a:t>It is estimated that in a few years, there will be </a:t>
            </a:r>
            <a:r>
              <a:rPr lang="en-US" sz="4000" u="sng" dirty="0"/>
              <a:t>2 million</a:t>
            </a:r>
            <a:r>
              <a:rPr lang="en-US" sz="4000" dirty="0"/>
              <a:t> Linux computers in low earth orbit.</a:t>
            </a:r>
          </a:p>
          <a:p>
            <a:pPr marL="0" indent="0">
              <a:buNone/>
            </a:pPr>
            <a:endParaRPr lang="en-US" dirty="0"/>
          </a:p>
          <a:p>
            <a:pPr marL="0" indent="0">
              <a:buNone/>
            </a:pPr>
            <a:r>
              <a:rPr lang="en-US" dirty="0"/>
              <a:t>Sources:</a:t>
            </a:r>
          </a:p>
          <a:p>
            <a:pPr lvl="1"/>
            <a:r>
              <a:rPr lang="en-US" dirty="0">
                <a:hlinkClick r:id="rId2"/>
              </a:rPr>
              <a:t>https://zd.net/30kdr4y</a:t>
            </a:r>
            <a:endParaRPr lang="en-US" dirty="0"/>
          </a:p>
          <a:p>
            <a:pPr lvl="1"/>
            <a:r>
              <a:rPr lang="en-US" dirty="0"/>
              <a:t>Reddit SpaceX Q&amp;A </a:t>
            </a:r>
            <a:r>
              <a:rPr lang="en-US" dirty="0">
                <a:hlinkClick r:id="rId3"/>
              </a:rPr>
              <a:t>https://old.reddit.com/r/spacex/comments/gxb7j1/we_are_the_spacex_software_team_ask_us_anything/</a:t>
            </a:r>
            <a:endParaRPr lang="en-US" dirty="0"/>
          </a:p>
        </p:txBody>
      </p:sp>
      <p:sp>
        <p:nvSpPr>
          <p:cNvPr id="4" name="TextBox 3">
            <a:extLst>
              <a:ext uri="{FF2B5EF4-FFF2-40B4-BE49-F238E27FC236}">
                <a16:creationId xmlns:a16="http://schemas.microsoft.com/office/drawing/2014/main" id="{8DDE1654-ACA5-4E97-8001-696759ABC0A5}"/>
              </a:ext>
            </a:extLst>
          </p:cNvPr>
          <p:cNvSpPr txBox="1"/>
          <p:nvPr/>
        </p:nvSpPr>
        <p:spPr>
          <a:xfrm>
            <a:off x="3009900" y="6398697"/>
            <a:ext cx="6515100" cy="369332"/>
          </a:xfrm>
          <a:prstGeom prst="rect">
            <a:avLst/>
          </a:prstGeom>
          <a:noFill/>
        </p:spPr>
        <p:txBody>
          <a:bodyPr wrap="square" rtlCol="0">
            <a:spAutoFit/>
          </a:bodyPr>
          <a:lstStyle/>
          <a:p>
            <a:r>
              <a:rPr lang="en-US" i="1" dirty="0"/>
              <a:t>I propose that we call this system “</a:t>
            </a:r>
            <a:r>
              <a:rPr lang="en-US" i="1" dirty="0" err="1"/>
              <a:t>SkyNet</a:t>
            </a:r>
            <a:r>
              <a:rPr lang="en-US" i="1" dirty="0"/>
              <a:t>” when it is complete.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32050519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F3E34-5B93-4007-85F9-E97B34418104}"/>
              </a:ext>
            </a:extLst>
          </p:cNvPr>
          <p:cNvSpPr>
            <a:spLocks noGrp="1"/>
          </p:cNvSpPr>
          <p:nvPr>
            <p:ph type="title"/>
          </p:nvPr>
        </p:nvSpPr>
        <p:spPr/>
        <p:txBody>
          <a:bodyPr>
            <a:normAutofit/>
          </a:bodyPr>
          <a:lstStyle/>
          <a:p>
            <a:pPr lvl="0"/>
            <a:r>
              <a:rPr lang="en-US" dirty="0">
                <a:solidFill>
                  <a:srgbClr val="000000"/>
                </a:solidFill>
                <a:effectLst/>
                <a:latin typeface="+mn-lt"/>
                <a:ea typeface="+mn-ea"/>
                <a:cs typeface="+mn-cs"/>
              </a:rPr>
              <a:t>Question</a:t>
            </a:r>
            <a:endParaRPr lang="en-US" dirty="0"/>
          </a:p>
        </p:txBody>
      </p:sp>
      <p:sp>
        <p:nvSpPr>
          <p:cNvPr id="3" name="Content Placeholder 2">
            <a:extLst>
              <a:ext uri="{FF2B5EF4-FFF2-40B4-BE49-F238E27FC236}">
                <a16:creationId xmlns:a16="http://schemas.microsoft.com/office/drawing/2014/main" id="{FEE91069-2938-419C-A262-3A129B500DE4}"/>
              </a:ext>
            </a:extLst>
          </p:cNvPr>
          <p:cNvSpPr>
            <a:spLocks noGrp="1"/>
          </p:cNvSpPr>
          <p:nvPr>
            <p:ph idx="1"/>
          </p:nvPr>
        </p:nvSpPr>
        <p:spPr/>
        <p:txBody>
          <a:bodyPr>
            <a:normAutofit/>
          </a:bodyPr>
          <a:lstStyle/>
          <a:p>
            <a:pPr marL="0" indent="0">
              <a:buNone/>
            </a:pPr>
            <a:r>
              <a:rPr lang="en-US" sz="3000" dirty="0">
                <a:solidFill>
                  <a:srgbClr val="000000"/>
                </a:solidFill>
              </a:rPr>
              <a:t>It will be hard to use a Nexus 4 Android phone in the year 2040.</a:t>
            </a:r>
          </a:p>
          <a:p>
            <a:pPr marL="0" indent="0">
              <a:buNone/>
            </a:pPr>
            <a:r>
              <a:rPr lang="en-US" sz="3000" dirty="0">
                <a:solidFill>
                  <a:srgbClr val="000000"/>
                </a:solidFill>
              </a:rPr>
              <a:t> </a:t>
            </a:r>
          </a:p>
          <a:p>
            <a:r>
              <a:rPr lang="en-US" sz="3000" dirty="0">
                <a:solidFill>
                  <a:srgbClr val="00B050"/>
                </a:solidFill>
              </a:rPr>
              <a:t>Green = True</a:t>
            </a:r>
          </a:p>
          <a:p>
            <a:r>
              <a:rPr lang="en-US" sz="3000" dirty="0">
                <a:solidFill>
                  <a:srgbClr val="FF0000"/>
                </a:solidFill>
              </a:rPr>
              <a:t>Red = False</a:t>
            </a:r>
          </a:p>
          <a:p>
            <a:endParaRPr lang="en-US" sz="3000" dirty="0">
              <a:solidFill>
                <a:srgbClr val="000000"/>
              </a:solidFill>
            </a:endParaRPr>
          </a:p>
          <a:p>
            <a:pPr marL="0" indent="0">
              <a:buNone/>
            </a:pPr>
            <a:endParaRPr lang="en-US" dirty="0"/>
          </a:p>
        </p:txBody>
      </p:sp>
    </p:spTree>
    <p:extLst>
      <p:ext uri="{BB962C8B-B14F-4D97-AF65-F5344CB8AC3E}">
        <p14:creationId xmlns:p14="http://schemas.microsoft.com/office/powerpoint/2010/main" val="20128336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2E711-E5CC-4FA4-BF71-D3E1953DC01E}"/>
              </a:ext>
            </a:extLst>
          </p:cNvPr>
          <p:cNvSpPr>
            <a:spLocks noGrp="1"/>
          </p:cNvSpPr>
          <p:nvPr>
            <p:ph type="title"/>
          </p:nvPr>
        </p:nvSpPr>
        <p:spPr/>
        <p:txBody>
          <a:bodyPr/>
          <a:lstStyle/>
          <a:p>
            <a:r>
              <a:rPr lang="en-US" dirty="0"/>
              <a:t>Answer</a:t>
            </a:r>
          </a:p>
        </p:txBody>
      </p:sp>
      <p:sp>
        <p:nvSpPr>
          <p:cNvPr id="3" name="Content Placeholder 2">
            <a:extLst>
              <a:ext uri="{FF2B5EF4-FFF2-40B4-BE49-F238E27FC236}">
                <a16:creationId xmlns:a16="http://schemas.microsoft.com/office/drawing/2014/main" id="{197E6CA2-2A3A-4470-9E16-10B533BEFCDD}"/>
              </a:ext>
            </a:extLst>
          </p:cNvPr>
          <p:cNvSpPr>
            <a:spLocks noGrp="1"/>
          </p:cNvSpPr>
          <p:nvPr>
            <p:ph idx="1"/>
          </p:nvPr>
        </p:nvSpPr>
        <p:spPr>
          <a:xfrm>
            <a:off x="609600" y="1600201"/>
            <a:ext cx="11125200" cy="4983162"/>
          </a:xfrm>
        </p:spPr>
        <p:txBody>
          <a:bodyPr>
            <a:normAutofit fontScale="85000" lnSpcReduction="20000"/>
          </a:bodyPr>
          <a:lstStyle/>
          <a:p>
            <a:r>
              <a:rPr lang="en-US" dirty="0">
                <a:solidFill>
                  <a:srgbClr val="00B050"/>
                </a:solidFill>
              </a:rPr>
              <a:t>Green = True</a:t>
            </a:r>
          </a:p>
          <a:p>
            <a:pPr marL="0" indent="0">
              <a:buNone/>
            </a:pPr>
            <a:endParaRPr lang="en-US" dirty="0">
              <a:solidFill>
                <a:srgbClr val="000000"/>
              </a:solidFill>
            </a:endParaRPr>
          </a:p>
          <a:p>
            <a:pPr marL="0" indent="0">
              <a:buNone/>
            </a:pPr>
            <a:r>
              <a:rPr lang="en-US" dirty="0">
                <a:solidFill>
                  <a:srgbClr val="000000"/>
                </a:solidFill>
              </a:rPr>
              <a:t>Android in that era was subject to the “year-2038” bug, where 32-bit UNIX time rolls over.</a:t>
            </a:r>
          </a:p>
          <a:p>
            <a:pPr marL="0" indent="0">
              <a:buNone/>
            </a:pPr>
            <a:endParaRPr lang="en-US" dirty="0">
              <a:solidFill>
                <a:srgbClr val="000000"/>
              </a:solidFill>
            </a:endParaRPr>
          </a:p>
          <a:p>
            <a:pPr marL="0" indent="0">
              <a:buNone/>
            </a:pPr>
            <a:r>
              <a:rPr lang="en-US" dirty="0">
                <a:solidFill>
                  <a:srgbClr val="000000"/>
                </a:solidFill>
              </a:rPr>
              <a:t>Luckily, year-2038 problems have mostly been fixed in the kernel, due to a lot of hard work by Arnd Bergmann and others.</a:t>
            </a:r>
          </a:p>
          <a:p>
            <a:endParaRPr lang="en-US" dirty="0">
              <a:solidFill>
                <a:srgbClr val="000000"/>
              </a:solidFill>
            </a:endParaRPr>
          </a:p>
          <a:p>
            <a:pPr marL="0" indent="0">
              <a:buNone/>
            </a:pPr>
            <a:r>
              <a:rPr lang="en-US" dirty="0">
                <a:solidFill>
                  <a:srgbClr val="000000"/>
                </a:solidFill>
              </a:rPr>
              <a:t>Sources:</a:t>
            </a:r>
          </a:p>
          <a:p>
            <a:pPr lvl="1"/>
            <a:r>
              <a:rPr lang="en-US" dirty="0">
                <a:solidFill>
                  <a:srgbClr val="000000"/>
                </a:solidFill>
                <a:hlinkClick r:id="rId2"/>
              </a:rPr>
              <a:t>https://elinux.org/images/6/6e/End_of_Time_--_Embedded_Linux_Conference_2015.pdf</a:t>
            </a:r>
            <a:r>
              <a:rPr lang="en-US" dirty="0">
                <a:solidFill>
                  <a:srgbClr val="000000"/>
                </a:solidFill>
              </a:rPr>
              <a:t> (slide 3)</a:t>
            </a:r>
          </a:p>
          <a:p>
            <a:pPr lvl="1"/>
            <a:r>
              <a:rPr lang="en-US" dirty="0">
                <a:solidFill>
                  <a:srgbClr val="000000"/>
                </a:solidFill>
                <a:hlinkClick r:id="rId3"/>
              </a:rPr>
              <a:t>https://www.reddit.com/r/Android/comments/16vci0/heh_you_can_crash_android_with_the_2038_unix_bug/</a:t>
            </a:r>
            <a:endParaRPr lang="en-US" dirty="0">
              <a:solidFill>
                <a:srgbClr val="000000"/>
              </a:solidFill>
            </a:endParaRPr>
          </a:p>
          <a:p>
            <a:pPr marL="457200" lvl="1" indent="0">
              <a:buNone/>
            </a:pPr>
            <a:endParaRPr lang="en-US" dirty="0">
              <a:solidFill>
                <a:srgbClr val="000000"/>
              </a:solidFill>
            </a:endParaRPr>
          </a:p>
          <a:p>
            <a:pPr marL="457200" lvl="1" indent="0">
              <a:buNone/>
            </a:pPr>
            <a:endParaRPr lang="en-US" dirty="0">
              <a:solidFill>
                <a:srgbClr val="000000"/>
              </a:solidFill>
            </a:endParaRPr>
          </a:p>
          <a:p>
            <a:endParaRPr lang="en-US" dirty="0"/>
          </a:p>
        </p:txBody>
      </p:sp>
    </p:spTree>
    <p:extLst>
      <p:ext uri="{BB962C8B-B14F-4D97-AF65-F5344CB8AC3E}">
        <p14:creationId xmlns:p14="http://schemas.microsoft.com/office/powerpoint/2010/main" val="13701494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57518-51B7-40FD-B131-4659608886EC}"/>
              </a:ext>
            </a:extLst>
          </p:cNvPr>
          <p:cNvSpPr>
            <a:spLocks noGrp="1"/>
          </p:cNvSpPr>
          <p:nvPr>
            <p:ph type="title"/>
          </p:nvPr>
        </p:nvSpPr>
        <p:spPr/>
        <p:txBody>
          <a:bodyPr/>
          <a:lstStyle/>
          <a:p>
            <a:r>
              <a:rPr lang="en-US" dirty="0"/>
              <a:t>Question</a:t>
            </a:r>
          </a:p>
        </p:txBody>
      </p:sp>
      <p:sp>
        <p:nvSpPr>
          <p:cNvPr id="3" name="Content Placeholder 2">
            <a:extLst>
              <a:ext uri="{FF2B5EF4-FFF2-40B4-BE49-F238E27FC236}">
                <a16:creationId xmlns:a16="http://schemas.microsoft.com/office/drawing/2014/main" id="{891F1E81-0123-420C-8CF1-318BB2D582DE}"/>
              </a:ext>
            </a:extLst>
          </p:cNvPr>
          <p:cNvSpPr>
            <a:spLocks noGrp="1"/>
          </p:cNvSpPr>
          <p:nvPr>
            <p:ph idx="1"/>
          </p:nvPr>
        </p:nvSpPr>
        <p:spPr/>
        <p:txBody>
          <a:bodyPr/>
          <a:lstStyle/>
          <a:p>
            <a:pPr marL="0" indent="0">
              <a:buNone/>
            </a:pPr>
            <a:r>
              <a:rPr lang="en-US" dirty="0"/>
              <a:t>The Linux Foundation kernel documentation team recently added how many new people?</a:t>
            </a:r>
          </a:p>
          <a:p>
            <a:pPr marL="0" indent="0">
              <a:buNone/>
            </a:pPr>
            <a:endParaRPr lang="en-US" dirty="0"/>
          </a:p>
          <a:p>
            <a:r>
              <a:rPr lang="en-US" dirty="0">
                <a:solidFill>
                  <a:srgbClr val="00B050"/>
                </a:solidFill>
              </a:rPr>
              <a:t>Green = less than 2</a:t>
            </a:r>
          </a:p>
          <a:p>
            <a:r>
              <a:rPr lang="en-US" dirty="0">
                <a:solidFill>
                  <a:srgbClr val="FF0000"/>
                </a:solidFill>
              </a:rPr>
              <a:t>Red = more than 6</a:t>
            </a:r>
          </a:p>
        </p:txBody>
      </p:sp>
      <p:pic>
        <p:nvPicPr>
          <p:cNvPr id="5" name="Picture 4">
            <a:extLst>
              <a:ext uri="{FF2B5EF4-FFF2-40B4-BE49-F238E27FC236}">
                <a16:creationId xmlns:a16="http://schemas.microsoft.com/office/drawing/2014/main" id="{9996724B-CD7E-4C26-BB92-9D7621BEE4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05600" y="3429001"/>
            <a:ext cx="3314208" cy="2208609"/>
          </a:xfrm>
          <a:prstGeom prst="rect">
            <a:avLst/>
          </a:prstGeom>
        </p:spPr>
      </p:pic>
    </p:spTree>
    <p:extLst>
      <p:ext uri="{BB962C8B-B14F-4D97-AF65-F5344CB8AC3E}">
        <p14:creationId xmlns:p14="http://schemas.microsoft.com/office/powerpoint/2010/main" val="14135844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57518-51B7-40FD-B131-4659608886EC}"/>
              </a:ext>
            </a:extLst>
          </p:cNvPr>
          <p:cNvSpPr>
            <a:spLocks noGrp="1"/>
          </p:cNvSpPr>
          <p:nvPr>
            <p:ph type="title"/>
          </p:nvPr>
        </p:nvSpPr>
        <p:spPr/>
        <p:txBody>
          <a:bodyPr/>
          <a:lstStyle/>
          <a:p>
            <a:r>
              <a:rPr lang="en-US" dirty="0"/>
              <a:t>Question</a:t>
            </a:r>
          </a:p>
        </p:txBody>
      </p:sp>
      <p:sp>
        <p:nvSpPr>
          <p:cNvPr id="3" name="Content Placeholder 2">
            <a:extLst>
              <a:ext uri="{FF2B5EF4-FFF2-40B4-BE49-F238E27FC236}">
                <a16:creationId xmlns:a16="http://schemas.microsoft.com/office/drawing/2014/main" id="{891F1E81-0123-420C-8CF1-318BB2D582DE}"/>
              </a:ext>
            </a:extLst>
          </p:cNvPr>
          <p:cNvSpPr>
            <a:spLocks noGrp="1"/>
          </p:cNvSpPr>
          <p:nvPr>
            <p:ph idx="1"/>
          </p:nvPr>
        </p:nvSpPr>
        <p:spPr/>
        <p:txBody>
          <a:bodyPr/>
          <a:lstStyle/>
          <a:p>
            <a:r>
              <a:rPr lang="en-US" dirty="0">
                <a:solidFill>
                  <a:srgbClr val="00B050"/>
                </a:solidFill>
              </a:rPr>
              <a:t>Green = less than 2</a:t>
            </a:r>
          </a:p>
          <a:p>
            <a:endParaRPr lang="en-US" sz="2400" dirty="0">
              <a:solidFill>
                <a:srgbClr val="00B050"/>
              </a:solidFill>
            </a:endParaRPr>
          </a:p>
          <a:p>
            <a:pPr marL="0" indent="0">
              <a:buNone/>
            </a:pPr>
            <a:r>
              <a:rPr lang="en-US" dirty="0"/>
              <a:t>The Linux Foundation does not, to my knowledge, have a kernel documentation team.</a:t>
            </a:r>
          </a:p>
          <a:p>
            <a:endParaRPr lang="en-US" dirty="0">
              <a:solidFill>
                <a:srgbClr val="00B050"/>
              </a:solidFill>
            </a:endParaRPr>
          </a:p>
        </p:txBody>
      </p:sp>
      <p:pic>
        <p:nvPicPr>
          <p:cNvPr id="5" name="Picture 4">
            <a:extLst>
              <a:ext uri="{FF2B5EF4-FFF2-40B4-BE49-F238E27FC236}">
                <a16:creationId xmlns:a16="http://schemas.microsoft.com/office/drawing/2014/main" id="{4FED9943-DE03-4452-A15D-70DBC4A6BA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29100" y="4046498"/>
            <a:ext cx="3733800" cy="2491145"/>
          </a:xfrm>
          <a:prstGeom prst="rect">
            <a:avLst/>
          </a:prstGeom>
        </p:spPr>
      </p:pic>
      <p:sp>
        <p:nvSpPr>
          <p:cNvPr id="6" name="TextBox 5">
            <a:extLst>
              <a:ext uri="{FF2B5EF4-FFF2-40B4-BE49-F238E27FC236}">
                <a16:creationId xmlns:a16="http://schemas.microsoft.com/office/drawing/2014/main" id="{5E3966D1-484F-4655-9F4C-8CBD92BA38B6}"/>
              </a:ext>
            </a:extLst>
          </p:cNvPr>
          <p:cNvSpPr txBox="1"/>
          <p:nvPr/>
        </p:nvSpPr>
        <p:spPr>
          <a:xfrm>
            <a:off x="4229100" y="6537643"/>
            <a:ext cx="2895600" cy="276999"/>
          </a:xfrm>
          <a:prstGeom prst="rect">
            <a:avLst/>
          </a:prstGeom>
          <a:noFill/>
        </p:spPr>
        <p:txBody>
          <a:bodyPr wrap="square" rtlCol="0">
            <a:spAutoFit/>
          </a:bodyPr>
          <a:lstStyle/>
          <a:p>
            <a:r>
              <a:rPr lang="en-US" sz="1200" dirty="0"/>
              <a:t>The LF kernel doc team</a:t>
            </a:r>
          </a:p>
        </p:txBody>
      </p:sp>
    </p:spTree>
    <p:extLst>
      <p:ext uri="{BB962C8B-B14F-4D97-AF65-F5344CB8AC3E}">
        <p14:creationId xmlns:p14="http://schemas.microsoft.com/office/powerpoint/2010/main" val="21696480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F5E1E-8CB2-44C4-8ECE-A36F7F49C954}"/>
              </a:ext>
            </a:extLst>
          </p:cNvPr>
          <p:cNvSpPr>
            <a:spLocks noGrp="1"/>
          </p:cNvSpPr>
          <p:nvPr>
            <p:ph type="title"/>
          </p:nvPr>
        </p:nvSpPr>
        <p:spPr/>
        <p:txBody>
          <a:bodyPr/>
          <a:lstStyle/>
          <a:p>
            <a:r>
              <a:rPr lang="en-US" dirty="0"/>
              <a:t>Question</a:t>
            </a:r>
          </a:p>
        </p:txBody>
      </p:sp>
      <p:sp>
        <p:nvSpPr>
          <p:cNvPr id="3" name="Content Placeholder 2">
            <a:extLst>
              <a:ext uri="{FF2B5EF4-FFF2-40B4-BE49-F238E27FC236}">
                <a16:creationId xmlns:a16="http://schemas.microsoft.com/office/drawing/2014/main" id="{941A85C8-B81F-4F78-835B-50BC7DC62FF0}"/>
              </a:ext>
            </a:extLst>
          </p:cNvPr>
          <p:cNvSpPr>
            <a:spLocks noGrp="1"/>
          </p:cNvSpPr>
          <p:nvPr>
            <p:ph idx="1"/>
          </p:nvPr>
        </p:nvSpPr>
        <p:spPr/>
        <p:txBody>
          <a:bodyPr/>
          <a:lstStyle/>
          <a:p>
            <a:pPr marL="0" indent="0">
              <a:buNone/>
            </a:pPr>
            <a:r>
              <a:rPr lang="en-US" dirty="0"/>
              <a:t>In April, an educational computer kit based on the Raspberry PI 4 was released, that was built and marketed by an 11-year old child.</a:t>
            </a:r>
          </a:p>
          <a:p>
            <a:r>
              <a:rPr lang="en-US" dirty="0">
                <a:solidFill>
                  <a:srgbClr val="00B050"/>
                </a:solidFill>
              </a:rPr>
              <a:t>Green = True</a:t>
            </a:r>
          </a:p>
          <a:p>
            <a:r>
              <a:rPr lang="en-US" dirty="0">
                <a:solidFill>
                  <a:srgbClr val="FF0000"/>
                </a:solidFill>
              </a:rPr>
              <a:t>Red = False</a:t>
            </a:r>
          </a:p>
        </p:txBody>
      </p:sp>
    </p:spTree>
    <p:extLst>
      <p:ext uri="{BB962C8B-B14F-4D97-AF65-F5344CB8AC3E}">
        <p14:creationId xmlns:p14="http://schemas.microsoft.com/office/powerpoint/2010/main" val="1361799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E3EE4-8F7F-489B-B406-722F9EB0390F}"/>
              </a:ext>
            </a:extLst>
          </p:cNvPr>
          <p:cNvSpPr>
            <a:spLocks noGrp="1"/>
          </p:cNvSpPr>
          <p:nvPr>
            <p:ph type="title"/>
          </p:nvPr>
        </p:nvSpPr>
        <p:spPr/>
        <p:txBody>
          <a:bodyPr/>
          <a:lstStyle/>
          <a:p>
            <a:r>
              <a:rPr lang="en-US" dirty="0"/>
              <a:t>Answer</a:t>
            </a:r>
          </a:p>
        </p:txBody>
      </p:sp>
      <p:sp>
        <p:nvSpPr>
          <p:cNvPr id="3" name="Content Placeholder 2">
            <a:extLst>
              <a:ext uri="{FF2B5EF4-FFF2-40B4-BE49-F238E27FC236}">
                <a16:creationId xmlns:a16="http://schemas.microsoft.com/office/drawing/2014/main" id="{1FCB007A-8179-4CB3-A471-7065C5E18226}"/>
              </a:ext>
            </a:extLst>
          </p:cNvPr>
          <p:cNvSpPr>
            <a:spLocks noGrp="1"/>
          </p:cNvSpPr>
          <p:nvPr>
            <p:ph idx="1"/>
          </p:nvPr>
        </p:nvSpPr>
        <p:spPr>
          <a:xfrm>
            <a:off x="609600" y="1719263"/>
            <a:ext cx="9571038" cy="4833937"/>
          </a:xfrm>
        </p:spPr>
        <p:txBody>
          <a:bodyPr>
            <a:normAutofit fontScale="85000" lnSpcReduction="10000"/>
          </a:bodyPr>
          <a:lstStyle/>
          <a:p>
            <a:r>
              <a:rPr lang="en-US" dirty="0">
                <a:solidFill>
                  <a:srgbClr val="FF0000"/>
                </a:solidFill>
              </a:rPr>
              <a:t>Red = False</a:t>
            </a:r>
          </a:p>
          <a:p>
            <a:endParaRPr lang="en-US" dirty="0"/>
          </a:p>
          <a:p>
            <a:pPr marL="0" indent="0">
              <a:buNone/>
            </a:pPr>
            <a:r>
              <a:rPr lang="en-US" dirty="0"/>
              <a:t>The </a:t>
            </a:r>
            <a:r>
              <a:rPr lang="en-US" dirty="0" err="1"/>
              <a:t>Sania</a:t>
            </a:r>
            <a:r>
              <a:rPr lang="en-US" dirty="0"/>
              <a:t> Box embedded computer kit did go on sale recently, based on a </a:t>
            </a:r>
            <a:r>
              <a:rPr lang="en-US" dirty="0" err="1"/>
              <a:t>kickstarter</a:t>
            </a:r>
            <a:r>
              <a:rPr lang="en-US" dirty="0"/>
              <a:t> campaign.  But it was designed and is being sold by a </a:t>
            </a:r>
            <a:r>
              <a:rPr lang="en-US" u="sng" dirty="0"/>
              <a:t>13-year old</a:t>
            </a:r>
            <a:r>
              <a:rPr lang="en-US" dirty="0"/>
              <a:t> young woman from India, named </a:t>
            </a:r>
            <a:r>
              <a:rPr lang="en-US" dirty="0" err="1"/>
              <a:t>Sania</a:t>
            </a:r>
            <a:r>
              <a:rPr lang="en-US" dirty="0"/>
              <a:t> Jain.</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Sources:</a:t>
            </a:r>
          </a:p>
          <a:p>
            <a:pPr marL="457200" lvl="1" indent="0">
              <a:buNone/>
            </a:pPr>
            <a:r>
              <a:rPr lang="en-US" sz="2600" dirty="0">
                <a:hlinkClick r:id="rId2"/>
              </a:rPr>
              <a:t>http://linuxgizmos.com/teen-launches-raspberry-pi-4-based-stem-kit/</a:t>
            </a:r>
            <a:endParaRPr lang="en-US" sz="2600" dirty="0"/>
          </a:p>
          <a:p>
            <a:pPr marL="457200" lvl="1" indent="0">
              <a:buNone/>
            </a:pPr>
            <a:endParaRPr lang="en-US" sz="2600" dirty="0"/>
          </a:p>
        </p:txBody>
      </p:sp>
      <p:sp>
        <p:nvSpPr>
          <p:cNvPr id="4" name="TextBox 3">
            <a:extLst>
              <a:ext uri="{FF2B5EF4-FFF2-40B4-BE49-F238E27FC236}">
                <a16:creationId xmlns:a16="http://schemas.microsoft.com/office/drawing/2014/main" id="{E567384D-A909-4C57-805E-B6B296F28482}"/>
              </a:ext>
            </a:extLst>
          </p:cNvPr>
          <p:cNvSpPr txBox="1"/>
          <p:nvPr/>
        </p:nvSpPr>
        <p:spPr>
          <a:xfrm>
            <a:off x="4876800" y="6481137"/>
            <a:ext cx="6477000" cy="369332"/>
          </a:xfrm>
          <a:prstGeom prst="rect">
            <a:avLst/>
          </a:prstGeom>
          <a:noFill/>
        </p:spPr>
        <p:txBody>
          <a:bodyPr wrap="square" rtlCol="0">
            <a:spAutoFit/>
          </a:bodyPr>
          <a:lstStyle/>
          <a:p>
            <a:r>
              <a:rPr lang="en-US" i="1" dirty="0"/>
              <a:t>I kind of feel like I wasted my youth, by comparison...</a:t>
            </a:r>
          </a:p>
        </p:txBody>
      </p:sp>
      <p:pic>
        <p:nvPicPr>
          <p:cNvPr id="5" name="Picture 4">
            <a:extLst>
              <a:ext uri="{FF2B5EF4-FFF2-40B4-BE49-F238E27FC236}">
                <a16:creationId xmlns:a16="http://schemas.microsoft.com/office/drawing/2014/main" id="{CDC494FE-B89E-4520-B00C-E109B24ABFE9}"/>
              </a:ext>
            </a:extLst>
          </p:cNvPr>
          <p:cNvPicPr>
            <a:picLocks noChangeAspect="1"/>
          </p:cNvPicPr>
          <p:nvPr/>
        </p:nvPicPr>
        <p:blipFill>
          <a:blip r:embed="rId3"/>
          <a:stretch>
            <a:fillRect/>
          </a:stretch>
        </p:blipFill>
        <p:spPr>
          <a:xfrm>
            <a:off x="7506946" y="846138"/>
            <a:ext cx="2726267" cy="1533525"/>
          </a:xfrm>
          <a:prstGeom prst="rect">
            <a:avLst/>
          </a:prstGeom>
        </p:spPr>
      </p:pic>
      <p:pic>
        <p:nvPicPr>
          <p:cNvPr id="7" name="Picture 6">
            <a:extLst>
              <a:ext uri="{FF2B5EF4-FFF2-40B4-BE49-F238E27FC236}">
                <a16:creationId xmlns:a16="http://schemas.microsoft.com/office/drawing/2014/main" id="{826B900C-55DE-4ED8-AFF1-BD400C6349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7079" y="3991460"/>
            <a:ext cx="2286000" cy="1600200"/>
          </a:xfrm>
          <a:prstGeom prst="rect">
            <a:avLst/>
          </a:prstGeom>
        </p:spPr>
      </p:pic>
      <p:sp>
        <p:nvSpPr>
          <p:cNvPr id="8" name="TextBox 7">
            <a:extLst>
              <a:ext uri="{FF2B5EF4-FFF2-40B4-BE49-F238E27FC236}">
                <a16:creationId xmlns:a16="http://schemas.microsoft.com/office/drawing/2014/main" id="{EC057EE3-D2EC-4489-948B-BFF230935AC1}"/>
              </a:ext>
            </a:extLst>
          </p:cNvPr>
          <p:cNvSpPr txBox="1"/>
          <p:nvPr/>
        </p:nvSpPr>
        <p:spPr>
          <a:xfrm>
            <a:off x="3657600" y="4114332"/>
            <a:ext cx="4000500" cy="1477328"/>
          </a:xfrm>
          <a:prstGeom prst="rect">
            <a:avLst/>
          </a:prstGeom>
          <a:noFill/>
        </p:spPr>
        <p:txBody>
          <a:bodyPr wrap="square" rtlCol="0">
            <a:spAutoFit/>
          </a:bodyPr>
          <a:lstStyle/>
          <a:p>
            <a:r>
              <a:rPr lang="en-US" dirty="0"/>
              <a:t>The kit includes a Raspberry Pi 4 board and custom shield with multiple sensors, relay, pushbutton, LEDs, 7-segment display, and is targeted at the STEM education market.</a:t>
            </a:r>
          </a:p>
        </p:txBody>
      </p:sp>
    </p:spTree>
    <p:extLst>
      <p:ext uri="{BB962C8B-B14F-4D97-AF65-F5344CB8AC3E}">
        <p14:creationId xmlns:p14="http://schemas.microsoft.com/office/powerpoint/2010/main" val="28201315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5E311-4947-4FE4-8EA9-B07846D94461}"/>
              </a:ext>
            </a:extLst>
          </p:cNvPr>
          <p:cNvSpPr>
            <a:spLocks noGrp="1"/>
          </p:cNvSpPr>
          <p:nvPr>
            <p:ph type="title"/>
          </p:nvPr>
        </p:nvSpPr>
        <p:spPr/>
        <p:txBody>
          <a:bodyPr/>
          <a:lstStyle/>
          <a:p>
            <a:r>
              <a:rPr lang="en-US" dirty="0"/>
              <a:t>Question</a:t>
            </a:r>
          </a:p>
        </p:txBody>
      </p:sp>
      <p:sp>
        <p:nvSpPr>
          <p:cNvPr id="3" name="Content Placeholder 2">
            <a:extLst>
              <a:ext uri="{FF2B5EF4-FFF2-40B4-BE49-F238E27FC236}">
                <a16:creationId xmlns:a16="http://schemas.microsoft.com/office/drawing/2014/main" id="{A266774D-6E3F-422B-A580-D450A89C9278}"/>
              </a:ext>
            </a:extLst>
          </p:cNvPr>
          <p:cNvSpPr>
            <a:spLocks noGrp="1"/>
          </p:cNvSpPr>
          <p:nvPr>
            <p:ph idx="1"/>
          </p:nvPr>
        </p:nvSpPr>
        <p:spPr>
          <a:xfrm>
            <a:off x="762000" y="1600202"/>
            <a:ext cx="10591800" cy="4800599"/>
          </a:xfrm>
        </p:spPr>
        <p:txBody>
          <a:bodyPr>
            <a:normAutofit lnSpcReduction="10000"/>
          </a:bodyPr>
          <a:lstStyle/>
          <a:p>
            <a:pPr marL="0" indent="0">
              <a:buNone/>
            </a:pPr>
            <a:r>
              <a:rPr lang="en-US" dirty="0"/>
              <a:t>“Remember the Alamo”.  Unfortunately we will be missing out on the opportunity to visit one of the most historic sites of Austin, Texas - The Alamo.</a:t>
            </a:r>
          </a:p>
          <a:p>
            <a:pPr marL="0" indent="0">
              <a:buNone/>
            </a:pPr>
            <a:r>
              <a:rPr lang="en-US" dirty="0"/>
              <a:t>In what year was the famous “Battle of Alamo” fought in Austin?</a:t>
            </a:r>
          </a:p>
          <a:p>
            <a:pPr marL="0" indent="0">
              <a:buNone/>
            </a:pPr>
            <a:endParaRPr lang="en-US" dirty="0"/>
          </a:p>
          <a:p>
            <a:r>
              <a:rPr lang="en-US" dirty="0">
                <a:solidFill>
                  <a:srgbClr val="00B050"/>
                </a:solidFill>
              </a:rPr>
              <a:t>Green = 1836</a:t>
            </a:r>
          </a:p>
          <a:p>
            <a:r>
              <a:rPr lang="en-US" dirty="0">
                <a:solidFill>
                  <a:srgbClr val="FF0000"/>
                </a:solidFill>
              </a:rPr>
              <a:t>Red = 1841</a:t>
            </a:r>
          </a:p>
          <a:p>
            <a:r>
              <a:rPr lang="en-US" dirty="0">
                <a:solidFill>
                  <a:srgbClr val="FF0000"/>
                </a:solidFill>
              </a:rPr>
              <a:t>Red</a:t>
            </a:r>
            <a:r>
              <a:rPr lang="en-US" dirty="0"/>
              <a:t> and </a:t>
            </a:r>
            <a:r>
              <a:rPr lang="en-US" dirty="0">
                <a:solidFill>
                  <a:srgbClr val="00B050"/>
                </a:solidFill>
              </a:rPr>
              <a:t>Green</a:t>
            </a:r>
            <a:r>
              <a:rPr lang="en-US" dirty="0"/>
              <a:t> = Neither of those years</a:t>
            </a:r>
          </a:p>
        </p:txBody>
      </p:sp>
      <p:pic>
        <p:nvPicPr>
          <p:cNvPr id="5" name="Picture 4">
            <a:extLst>
              <a:ext uri="{FF2B5EF4-FFF2-40B4-BE49-F238E27FC236}">
                <a16:creationId xmlns:a16="http://schemas.microsoft.com/office/drawing/2014/main" id="{B1A27B6B-A0C4-440C-9030-5C71DC9AFF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96200" y="3810000"/>
            <a:ext cx="2549094" cy="1618422"/>
          </a:xfrm>
          <a:prstGeom prst="rect">
            <a:avLst/>
          </a:prstGeom>
        </p:spPr>
      </p:pic>
    </p:spTree>
    <p:extLst>
      <p:ext uri="{BB962C8B-B14F-4D97-AF65-F5344CB8AC3E}">
        <p14:creationId xmlns:p14="http://schemas.microsoft.com/office/powerpoint/2010/main" val="3189886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32548" y="2741709"/>
            <a:ext cx="2697046" cy="1396219"/>
          </a:xfrm>
        </p:spPr>
        <p:txBody>
          <a:bodyPr/>
          <a:lstStyle/>
          <a:p>
            <a:pPr>
              <a:lnSpc>
                <a:spcPts val="3620"/>
              </a:lnSpc>
            </a:pPr>
            <a:r>
              <a:rPr lang="en-US" sz="2000" dirty="0"/>
              <a:t>Thank You to Our </a:t>
            </a:r>
            <a:br>
              <a:rPr lang="en-US" dirty="0"/>
            </a:br>
            <a:r>
              <a:rPr lang="en-US" dirty="0"/>
              <a:t>Diamond Sponsor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9383" y="1884066"/>
            <a:ext cx="5080000" cy="3111500"/>
          </a:xfrm>
          <a:prstGeom prst="rect">
            <a:avLst/>
          </a:prstGeom>
        </p:spPr>
      </p:pic>
    </p:spTree>
    <p:extLst>
      <p:ext uri="{BB962C8B-B14F-4D97-AF65-F5344CB8AC3E}">
        <p14:creationId xmlns:p14="http://schemas.microsoft.com/office/powerpoint/2010/main" val="8002592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FA734-0B88-467A-8BD7-111955054651}"/>
              </a:ext>
            </a:extLst>
          </p:cNvPr>
          <p:cNvSpPr>
            <a:spLocks noGrp="1"/>
          </p:cNvSpPr>
          <p:nvPr>
            <p:ph type="title"/>
          </p:nvPr>
        </p:nvSpPr>
        <p:spPr/>
        <p:txBody>
          <a:bodyPr/>
          <a:lstStyle/>
          <a:p>
            <a:r>
              <a:rPr lang="en-US" dirty="0"/>
              <a:t>Answer</a:t>
            </a:r>
          </a:p>
        </p:txBody>
      </p:sp>
      <p:sp>
        <p:nvSpPr>
          <p:cNvPr id="3" name="Content Placeholder 2">
            <a:extLst>
              <a:ext uri="{FF2B5EF4-FFF2-40B4-BE49-F238E27FC236}">
                <a16:creationId xmlns:a16="http://schemas.microsoft.com/office/drawing/2014/main" id="{4CC6E165-7FB1-4332-BD8A-89012FFC644D}"/>
              </a:ext>
            </a:extLst>
          </p:cNvPr>
          <p:cNvSpPr>
            <a:spLocks noGrp="1"/>
          </p:cNvSpPr>
          <p:nvPr>
            <p:ph idx="1"/>
          </p:nvPr>
        </p:nvSpPr>
        <p:spPr>
          <a:xfrm>
            <a:off x="762000" y="1630019"/>
            <a:ext cx="10591800" cy="4525963"/>
          </a:xfrm>
        </p:spPr>
        <p:txBody>
          <a:bodyPr/>
          <a:lstStyle/>
          <a:p>
            <a:r>
              <a:rPr lang="en-US" dirty="0">
                <a:solidFill>
                  <a:srgbClr val="FF0000"/>
                </a:solidFill>
              </a:rPr>
              <a:t>Red</a:t>
            </a:r>
            <a:r>
              <a:rPr lang="en-US" dirty="0"/>
              <a:t> and </a:t>
            </a:r>
            <a:r>
              <a:rPr lang="en-US" dirty="0">
                <a:solidFill>
                  <a:srgbClr val="00B050"/>
                </a:solidFill>
              </a:rPr>
              <a:t>Green</a:t>
            </a:r>
            <a:r>
              <a:rPr lang="en-US" dirty="0"/>
              <a:t> = Neither of those years</a:t>
            </a:r>
          </a:p>
          <a:p>
            <a:pPr marL="0" indent="0">
              <a:buNone/>
            </a:pPr>
            <a:endParaRPr lang="en-US" dirty="0"/>
          </a:p>
        </p:txBody>
      </p:sp>
      <p:pic>
        <p:nvPicPr>
          <p:cNvPr id="5" name="Picture 4">
            <a:extLst>
              <a:ext uri="{FF2B5EF4-FFF2-40B4-BE49-F238E27FC236}">
                <a16:creationId xmlns:a16="http://schemas.microsoft.com/office/drawing/2014/main" id="{472925D4-05DE-43F3-8B34-548D9805F1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2800" y="2423772"/>
            <a:ext cx="2857500" cy="3914775"/>
          </a:xfrm>
          <a:prstGeom prst="rect">
            <a:avLst/>
          </a:prstGeom>
        </p:spPr>
      </p:pic>
      <p:sp>
        <p:nvSpPr>
          <p:cNvPr id="6" name="TextBox 5">
            <a:extLst>
              <a:ext uri="{FF2B5EF4-FFF2-40B4-BE49-F238E27FC236}">
                <a16:creationId xmlns:a16="http://schemas.microsoft.com/office/drawing/2014/main" id="{0D40019E-8296-410E-9126-D56204034517}"/>
              </a:ext>
            </a:extLst>
          </p:cNvPr>
          <p:cNvSpPr txBox="1"/>
          <p:nvPr/>
        </p:nvSpPr>
        <p:spPr>
          <a:xfrm>
            <a:off x="1752600" y="3131787"/>
            <a:ext cx="5029200" cy="2092881"/>
          </a:xfrm>
          <a:prstGeom prst="rect">
            <a:avLst/>
          </a:prstGeom>
          <a:noFill/>
        </p:spPr>
        <p:txBody>
          <a:bodyPr wrap="square" rtlCol="0">
            <a:spAutoFit/>
          </a:bodyPr>
          <a:lstStyle/>
          <a:p>
            <a:r>
              <a:rPr lang="en-US" sz="2800" dirty="0"/>
              <a:t>The battle of Alamo was fought in 1836, but the Alamo Mission is located in San Antonio Texas, not Austin.</a:t>
            </a:r>
          </a:p>
          <a:p>
            <a:endParaRPr lang="en-US" dirty="0"/>
          </a:p>
        </p:txBody>
      </p:sp>
    </p:spTree>
    <p:extLst>
      <p:ext uri="{BB962C8B-B14F-4D97-AF65-F5344CB8AC3E}">
        <p14:creationId xmlns:p14="http://schemas.microsoft.com/office/powerpoint/2010/main" val="13661721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C2ABE-C05E-4AC9-8D39-65B8F3C9A99F}"/>
              </a:ext>
            </a:extLst>
          </p:cNvPr>
          <p:cNvSpPr>
            <a:spLocks noGrp="1"/>
          </p:cNvSpPr>
          <p:nvPr>
            <p:ph type="title"/>
          </p:nvPr>
        </p:nvSpPr>
        <p:spPr/>
        <p:txBody>
          <a:bodyPr/>
          <a:lstStyle/>
          <a:p>
            <a:r>
              <a:rPr lang="en-US" dirty="0"/>
              <a:t>Question</a:t>
            </a:r>
          </a:p>
        </p:txBody>
      </p:sp>
      <p:sp>
        <p:nvSpPr>
          <p:cNvPr id="3" name="Content Placeholder 2">
            <a:extLst>
              <a:ext uri="{FF2B5EF4-FFF2-40B4-BE49-F238E27FC236}">
                <a16:creationId xmlns:a16="http://schemas.microsoft.com/office/drawing/2014/main" id="{32120B8B-74FE-4496-A7C8-DF3D1AA7B11B}"/>
              </a:ext>
            </a:extLst>
          </p:cNvPr>
          <p:cNvSpPr>
            <a:spLocks noGrp="1"/>
          </p:cNvSpPr>
          <p:nvPr>
            <p:ph idx="1"/>
          </p:nvPr>
        </p:nvSpPr>
        <p:spPr/>
        <p:txBody>
          <a:bodyPr/>
          <a:lstStyle/>
          <a:p>
            <a:pPr marL="0" indent="0">
              <a:buNone/>
            </a:pPr>
            <a:endParaRPr lang="en-US" dirty="0"/>
          </a:p>
          <a:p>
            <a:pPr marL="0" indent="0">
              <a:buNone/>
            </a:pPr>
            <a:r>
              <a:rPr lang="en-US" dirty="0"/>
              <a:t>What is the best (recent) evidence that Sasha Levin and Greg Kroah-Hartman have lost their minds?</a:t>
            </a:r>
          </a:p>
          <a:p>
            <a:r>
              <a:rPr lang="en-US" dirty="0">
                <a:solidFill>
                  <a:srgbClr val="00B050"/>
                </a:solidFill>
              </a:rPr>
              <a:t>Green = They wrote a new event notification system for the kernel</a:t>
            </a:r>
          </a:p>
          <a:p>
            <a:r>
              <a:rPr lang="en-US" dirty="0">
                <a:solidFill>
                  <a:srgbClr val="C00000"/>
                </a:solidFill>
              </a:rPr>
              <a:t>Red = They increased the LTS support lifetime</a:t>
            </a:r>
          </a:p>
        </p:txBody>
      </p:sp>
      <p:sp>
        <p:nvSpPr>
          <p:cNvPr id="4" name="TextBox 3">
            <a:extLst>
              <a:ext uri="{FF2B5EF4-FFF2-40B4-BE49-F238E27FC236}">
                <a16:creationId xmlns:a16="http://schemas.microsoft.com/office/drawing/2014/main" id="{CDE3B31D-940C-4BC0-8D32-8D8CCC2FFB70}"/>
              </a:ext>
            </a:extLst>
          </p:cNvPr>
          <p:cNvSpPr txBox="1"/>
          <p:nvPr/>
        </p:nvSpPr>
        <p:spPr>
          <a:xfrm>
            <a:off x="2286000" y="6367920"/>
            <a:ext cx="6324600" cy="430887"/>
          </a:xfrm>
          <a:prstGeom prst="rect">
            <a:avLst/>
          </a:prstGeom>
          <a:noFill/>
        </p:spPr>
        <p:txBody>
          <a:bodyPr wrap="square" rtlCol="0">
            <a:spAutoFit/>
          </a:bodyPr>
          <a:lstStyle/>
          <a:p>
            <a:r>
              <a:rPr lang="en-US" sz="1100" dirty="0"/>
              <a:t>Greg KH photo By Sebastian Oliva - Own work flickr.com/photos/tian2992/6208491794, CC BY-SA 3.0, </a:t>
            </a:r>
            <a:r>
              <a:rPr lang="en-US" sz="1100" dirty="0">
                <a:hlinkClick r:id="rId2"/>
              </a:rPr>
              <a:t>https://commons.wikimedia.org/w/index.php?curid=16516302</a:t>
            </a:r>
            <a:r>
              <a:rPr lang="en-US" sz="1100" dirty="0"/>
              <a:t>    Sasha Levin photo By LWN.net</a:t>
            </a:r>
          </a:p>
        </p:txBody>
      </p:sp>
      <p:pic>
        <p:nvPicPr>
          <p:cNvPr id="6" name="Picture 5">
            <a:extLst>
              <a:ext uri="{FF2B5EF4-FFF2-40B4-BE49-F238E27FC236}">
                <a16:creationId xmlns:a16="http://schemas.microsoft.com/office/drawing/2014/main" id="{A88151EB-8614-4877-A5D3-C5AB2F6939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0" y="304563"/>
            <a:ext cx="1306284" cy="1742256"/>
          </a:xfrm>
          <a:prstGeom prst="rect">
            <a:avLst/>
          </a:prstGeom>
        </p:spPr>
      </p:pic>
      <p:pic>
        <p:nvPicPr>
          <p:cNvPr id="8" name="Picture 7">
            <a:extLst>
              <a:ext uri="{FF2B5EF4-FFF2-40B4-BE49-F238E27FC236}">
                <a16:creationId xmlns:a16="http://schemas.microsoft.com/office/drawing/2014/main" id="{4BC33B39-1A53-4781-9923-BFA33EE26D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7188" y="152401"/>
            <a:ext cx="1306285" cy="1828800"/>
          </a:xfrm>
          <a:prstGeom prst="rect">
            <a:avLst/>
          </a:prstGeom>
        </p:spPr>
      </p:pic>
    </p:spTree>
    <p:extLst>
      <p:ext uri="{BB962C8B-B14F-4D97-AF65-F5344CB8AC3E}">
        <p14:creationId xmlns:p14="http://schemas.microsoft.com/office/powerpoint/2010/main" val="42455276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C2ABE-C05E-4AC9-8D39-65B8F3C9A99F}"/>
              </a:ext>
            </a:extLst>
          </p:cNvPr>
          <p:cNvSpPr>
            <a:spLocks noGrp="1"/>
          </p:cNvSpPr>
          <p:nvPr>
            <p:ph type="title"/>
          </p:nvPr>
        </p:nvSpPr>
        <p:spPr/>
        <p:txBody>
          <a:bodyPr/>
          <a:lstStyle/>
          <a:p>
            <a:r>
              <a:rPr lang="en-US" dirty="0"/>
              <a:t>Question</a:t>
            </a:r>
          </a:p>
        </p:txBody>
      </p:sp>
      <p:sp>
        <p:nvSpPr>
          <p:cNvPr id="3" name="Content Placeholder 2">
            <a:extLst>
              <a:ext uri="{FF2B5EF4-FFF2-40B4-BE49-F238E27FC236}">
                <a16:creationId xmlns:a16="http://schemas.microsoft.com/office/drawing/2014/main" id="{32120B8B-74FE-4496-A7C8-DF3D1AA7B11B}"/>
              </a:ext>
            </a:extLst>
          </p:cNvPr>
          <p:cNvSpPr>
            <a:spLocks noGrp="1"/>
          </p:cNvSpPr>
          <p:nvPr>
            <p:ph idx="1"/>
          </p:nvPr>
        </p:nvSpPr>
        <p:spPr>
          <a:xfrm>
            <a:off x="1981200" y="1417638"/>
            <a:ext cx="8229600" cy="4525963"/>
          </a:xfrm>
        </p:spPr>
        <p:txBody>
          <a:bodyPr/>
          <a:lstStyle/>
          <a:p>
            <a:r>
              <a:rPr lang="en-US" dirty="0">
                <a:solidFill>
                  <a:srgbClr val="C00000"/>
                </a:solidFill>
              </a:rPr>
              <a:t>Red = They increased the LTS support lifetime</a:t>
            </a:r>
          </a:p>
        </p:txBody>
      </p:sp>
      <p:pic>
        <p:nvPicPr>
          <p:cNvPr id="9" name="Picture 8">
            <a:extLst>
              <a:ext uri="{FF2B5EF4-FFF2-40B4-BE49-F238E27FC236}">
                <a16:creationId xmlns:a16="http://schemas.microsoft.com/office/drawing/2014/main" id="{B808AFC8-B6E3-43B3-AB8D-42BD37A06F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5619" y="2362201"/>
            <a:ext cx="8100762" cy="2362405"/>
          </a:xfrm>
          <a:prstGeom prst="rect">
            <a:avLst/>
          </a:prstGeom>
        </p:spPr>
      </p:pic>
      <p:sp>
        <p:nvSpPr>
          <p:cNvPr id="10" name="TextBox 9">
            <a:extLst>
              <a:ext uri="{FF2B5EF4-FFF2-40B4-BE49-F238E27FC236}">
                <a16:creationId xmlns:a16="http://schemas.microsoft.com/office/drawing/2014/main" id="{389B091D-5079-443F-A1E9-F188C28912B4}"/>
              </a:ext>
            </a:extLst>
          </p:cNvPr>
          <p:cNvSpPr txBox="1"/>
          <p:nvPr/>
        </p:nvSpPr>
        <p:spPr>
          <a:xfrm>
            <a:off x="2362200" y="5029201"/>
            <a:ext cx="6705600" cy="1323439"/>
          </a:xfrm>
          <a:prstGeom prst="rect">
            <a:avLst/>
          </a:prstGeom>
          <a:noFill/>
        </p:spPr>
        <p:txBody>
          <a:bodyPr wrap="square" rtlCol="0">
            <a:spAutoFit/>
          </a:bodyPr>
          <a:lstStyle/>
          <a:p>
            <a:r>
              <a:rPr lang="en-US" sz="2000" dirty="0"/>
              <a:t>There </a:t>
            </a:r>
            <a:r>
              <a:rPr lang="en-US" sz="2000" b="1" i="1" dirty="0"/>
              <a:t>is </a:t>
            </a:r>
            <a:r>
              <a:rPr lang="en-US" sz="2000" dirty="0"/>
              <a:t>a new event notification system, but that was added by David Howells.  Greg and Sasha have increased the support timeframe for 2 (more) LTS kernels from 2 years to 6 years !! </a:t>
            </a:r>
          </a:p>
          <a:p>
            <a:r>
              <a:rPr lang="en-US" sz="2000" dirty="0"/>
              <a:t>I really don’t know how they do it.</a:t>
            </a:r>
          </a:p>
        </p:txBody>
      </p:sp>
    </p:spTree>
    <p:extLst>
      <p:ext uri="{BB962C8B-B14F-4D97-AF65-F5344CB8AC3E}">
        <p14:creationId xmlns:p14="http://schemas.microsoft.com/office/powerpoint/2010/main" val="18265327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rtl="0">
              <a:buNone/>
            </a:pPr>
            <a:r>
              <a:rPr lang="en-US" dirty="0">
                <a:latin typeface="+mn-lt"/>
                <a:ea typeface="+mn-ea"/>
                <a:cs typeface="+mn-cs"/>
              </a:rPr>
              <a:t>Question</a:t>
            </a:r>
            <a:endParaRPr lang="en-US" dirty="0"/>
          </a:p>
        </p:txBody>
      </p:sp>
      <p:sp>
        <p:nvSpPr>
          <p:cNvPr id="3" name="Content Placeholder 2"/>
          <p:cNvSpPr>
            <a:spLocks noGrp="1"/>
          </p:cNvSpPr>
          <p:nvPr>
            <p:ph idx="1"/>
          </p:nvPr>
        </p:nvSpPr>
        <p:spPr/>
        <p:txBody>
          <a:bodyPr>
            <a:normAutofit/>
          </a:bodyPr>
          <a:lstStyle/>
          <a:p>
            <a:pPr marL="0" lvl="1" indent="0">
              <a:buNone/>
            </a:pPr>
            <a:r>
              <a:rPr lang="en-US" sz="3200" dirty="0"/>
              <a:t>What was the first commercial embedded Linux distribution?</a:t>
            </a:r>
          </a:p>
          <a:p>
            <a:pPr marL="0" lvl="1" indent="0">
              <a:buNone/>
            </a:pPr>
            <a:endParaRPr lang="en-US" dirty="0"/>
          </a:p>
          <a:p>
            <a:pPr rtl="0"/>
            <a:r>
              <a:rPr lang="en-US" dirty="0">
                <a:solidFill>
                  <a:srgbClr val="00B050"/>
                </a:solidFill>
              </a:rPr>
              <a:t>Green = </a:t>
            </a:r>
            <a:r>
              <a:rPr lang="en-US" dirty="0" err="1">
                <a:solidFill>
                  <a:srgbClr val="00B050"/>
                </a:solidFill>
              </a:rPr>
              <a:t>MontaVista</a:t>
            </a:r>
            <a:r>
              <a:rPr lang="en-US" dirty="0">
                <a:solidFill>
                  <a:srgbClr val="00B050"/>
                </a:solidFill>
              </a:rPr>
              <a:t> Hard Hat Linux</a:t>
            </a:r>
          </a:p>
          <a:p>
            <a:pPr rtl="0"/>
            <a:r>
              <a:rPr lang="en-US" dirty="0">
                <a:solidFill>
                  <a:srgbClr val="FF0000"/>
                </a:solidFill>
              </a:rPr>
              <a:t>Red = </a:t>
            </a:r>
            <a:r>
              <a:rPr lang="en-US" dirty="0" err="1">
                <a:solidFill>
                  <a:srgbClr val="FF0000"/>
                </a:solidFill>
              </a:rPr>
              <a:t>Timesys</a:t>
            </a:r>
            <a:r>
              <a:rPr lang="en-US" dirty="0">
                <a:solidFill>
                  <a:srgbClr val="FF0000"/>
                </a:solidFill>
              </a:rPr>
              <a:t> Linux</a:t>
            </a:r>
          </a:p>
          <a:p>
            <a:pPr rtl="0"/>
            <a:r>
              <a:rPr lang="en-US" dirty="0">
                <a:solidFill>
                  <a:srgbClr val="FF0000"/>
                </a:solidFill>
              </a:rPr>
              <a:t>Red </a:t>
            </a:r>
            <a:r>
              <a:rPr lang="en-US" dirty="0"/>
              <a:t>and</a:t>
            </a:r>
            <a:r>
              <a:rPr lang="en-US" dirty="0">
                <a:solidFill>
                  <a:srgbClr val="FF0000"/>
                </a:solidFill>
              </a:rPr>
              <a:t> </a:t>
            </a:r>
            <a:r>
              <a:rPr lang="en-US" dirty="0">
                <a:solidFill>
                  <a:srgbClr val="00B050"/>
                </a:solidFill>
              </a:rPr>
              <a:t>Green</a:t>
            </a:r>
            <a:r>
              <a:rPr lang="en-US" dirty="0">
                <a:solidFill>
                  <a:srgbClr val="FF0000"/>
                </a:solidFill>
              </a:rPr>
              <a:t> = </a:t>
            </a:r>
            <a:r>
              <a:rPr lang="en-US" dirty="0" err="1"/>
              <a:t>Lineo</a:t>
            </a:r>
            <a:r>
              <a:rPr lang="en-US" dirty="0"/>
              <a:t> </a:t>
            </a:r>
            <a:r>
              <a:rPr lang="en-US" dirty="0" err="1"/>
              <a:t>Embedix</a:t>
            </a:r>
            <a:endParaRPr lang="en-US" dirty="0"/>
          </a:p>
        </p:txBody>
      </p:sp>
    </p:spTree>
    <p:extLst>
      <p:ext uri="{BB962C8B-B14F-4D97-AF65-F5344CB8AC3E}">
        <p14:creationId xmlns:p14="http://schemas.microsoft.com/office/powerpoint/2010/main" val="2246359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rtl="0"/>
            <a:r>
              <a:rPr lang="en-US" sz="3200" dirty="0">
                <a:latin typeface="+mn-lt"/>
                <a:ea typeface="+mn-ea"/>
                <a:cs typeface="+mn-cs"/>
              </a:rPr>
              <a:t>Answer</a:t>
            </a:r>
            <a:endParaRPr lang="en-US" dirty="0"/>
          </a:p>
        </p:txBody>
      </p:sp>
      <p:sp>
        <p:nvSpPr>
          <p:cNvPr id="3" name="Content Placeholder 2"/>
          <p:cNvSpPr>
            <a:spLocks noGrp="1"/>
          </p:cNvSpPr>
          <p:nvPr>
            <p:ph idx="1"/>
          </p:nvPr>
        </p:nvSpPr>
        <p:spPr/>
        <p:txBody>
          <a:bodyPr>
            <a:normAutofit/>
          </a:bodyPr>
          <a:lstStyle/>
          <a:p>
            <a:r>
              <a:rPr lang="en-US" dirty="0">
                <a:solidFill>
                  <a:srgbClr val="FF0000"/>
                </a:solidFill>
              </a:rPr>
              <a:t>Red </a:t>
            </a:r>
            <a:r>
              <a:rPr lang="en-US" dirty="0"/>
              <a:t>and</a:t>
            </a:r>
            <a:r>
              <a:rPr lang="en-US" dirty="0">
                <a:solidFill>
                  <a:srgbClr val="FF0000"/>
                </a:solidFill>
              </a:rPr>
              <a:t> </a:t>
            </a:r>
            <a:r>
              <a:rPr lang="en-US" dirty="0">
                <a:solidFill>
                  <a:srgbClr val="00B050"/>
                </a:solidFill>
              </a:rPr>
              <a:t>Green</a:t>
            </a:r>
            <a:r>
              <a:rPr lang="en-US" dirty="0">
                <a:solidFill>
                  <a:srgbClr val="FF0000"/>
                </a:solidFill>
              </a:rPr>
              <a:t> = </a:t>
            </a:r>
            <a:r>
              <a:rPr lang="en-US" dirty="0" err="1"/>
              <a:t>Lineo</a:t>
            </a:r>
            <a:r>
              <a:rPr lang="en-US" dirty="0"/>
              <a:t> </a:t>
            </a:r>
            <a:r>
              <a:rPr lang="en-US" dirty="0" err="1"/>
              <a:t>Embedix</a:t>
            </a:r>
            <a:endParaRPr lang="en-US" dirty="0"/>
          </a:p>
          <a:p>
            <a:endParaRPr lang="en-US" dirty="0"/>
          </a:p>
          <a:p>
            <a:pPr marL="0" indent="0">
              <a:buNone/>
            </a:pPr>
            <a:r>
              <a:rPr lang="en-US" dirty="0"/>
              <a:t>Here are the release dates for each system:</a:t>
            </a:r>
          </a:p>
          <a:p>
            <a:pPr lvl="1"/>
            <a:r>
              <a:rPr lang="en-US" dirty="0" err="1"/>
              <a:t>Lineo</a:t>
            </a:r>
            <a:r>
              <a:rPr lang="en-US" dirty="0"/>
              <a:t> </a:t>
            </a:r>
            <a:r>
              <a:rPr lang="en-US" dirty="0" err="1"/>
              <a:t>Embedix</a:t>
            </a:r>
            <a:r>
              <a:rPr lang="en-US" dirty="0"/>
              <a:t> 1.0 – January 24, 2000</a:t>
            </a:r>
          </a:p>
          <a:p>
            <a:pPr lvl="1"/>
            <a:r>
              <a:rPr lang="en-US" dirty="0" err="1"/>
              <a:t>MontaVista</a:t>
            </a:r>
            <a:r>
              <a:rPr lang="en-US" dirty="0"/>
              <a:t> Hard Hat 1.0 – January 31, 2000</a:t>
            </a:r>
          </a:p>
          <a:p>
            <a:pPr lvl="1"/>
            <a:r>
              <a:rPr lang="en-US" dirty="0" err="1"/>
              <a:t>Timesys</a:t>
            </a:r>
            <a:r>
              <a:rPr lang="en-US" dirty="0"/>
              <a:t> Linux/RT 1.0 – May 16, 2000</a:t>
            </a:r>
          </a:p>
          <a:p>
            <a:pPr marL="0" indent="0">
              <a:buNone/>
            </a:pPr>
            <a:r>
              <a:rPr lang="en-US" dirty="0"/>
              <a:t>Embedded Linux is effectively 20 years old this year!</a:t>
            </a:r>
          </a:p>
        </p:txBody>
      </p:sp>
      <p:sp>
        <p:nvSpPr>
          <p:cNvPr id="4" name="TextBox 3">
            <a:extLst>
              <a:ext uri="{FF2B5EF4-FFF2-40B4-BE49-F238E27FC236}">
                <a16:creationId xmlns:a16="http://schemas.microsoft.com/office/drawing/2014/main" id="{9FACF8E3-EA69-424E-B84B-0A0C9781729A}"/>
              </a:ext>
            </a:extLst>
          </p:cNvPr>
          <p:cNvSpPr txBox="1"/>
          <p:nvPr/>
        </p:nvSpPr>
        <p:spPr>
          <a:xfrm>
            <a:off x="2971800" y="6398697"/>
            <a:ext cx="6477000" cy="369332"/>
          </a:xfrm>
          <a:prstGeom prst="rect">
            <a:avLst/>
          </a:prstGeom>
          <a:noFill/>
        </p:spPr>
        <p:txBody>
          <a:bodyPr wrap="square" rtlCol="0">
            <a:spAutoFit/>
          </a:bodyPr>
          <a:lstStyle/>
          <a:p>
            <a:r>
              <a:rPr lang="en-US" i="1" dirty="0"/>
              <a:t>I think I’m going to declare 2020 as the “Year of Embedded Linux”</a:t>
            </a:r>
          </a:p>
        </p:txBody>
      </p:sp>
    </p:spTree>
    <p:extLst>
      <p:ext uri="{BB962C8B-B14F-4D97-AF65-F5344CB8AC3E}">
        <p14:creationId xmlns:p14="http://schemas.microsoft.com/office/powerpoint/2010/main" val="15344506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CE6D5-FA72-411C-B8F2-95EECDFDDC9C}"/>
              </a:ext>
            </a:extLst>
          </p:cNvPr>
          <p:cNvSpPr>
            <a:spLocks noGrp="1"/>
          </p:cNvSpPr>
          <p:nvPr>
            <p:ph type="title"/>
          </p:nvPr>
        </p:nvSpPr>
        <p:spPr/>
        <p:txBody>
          <a:bodyPr/>
          <a:lstStyle/>
          <a:p>
            <a:r>
              <a:rPr lang="en-US" dirty="0"/>
              <a:t>Question</a:t>
            </a:r>
          </a:p>
        </p:txBody>
      </p:sp>
      <p:sp>
        <p:nvSpPr>
          <p:cNvPr id="3" name="Content Placeholder 2">
            <a:extLst>
              <a:ext uri="{FF2B5EF4-FFF2-40B4-BE49-F238E27FC236}">
                <a16:creationId xmlns:a16="http://schemas.microsoft.com/office/drawing/2014/main" id="{BD4EE57B-AC63-4A9B-85D1-9B85F37C9648}"/>
              </a:ext>
            </a:extLst>
          </p:cNvPr>
          <p:cNvSpPr>
            <a:spLocks noGrp="1"/>
          </p:cNvSpPr>
          <p:nvPr>
            <p:ph idx="1"/>
          </p:nvPr>
        </p:nvSpPr>
        <p:spPr/>
        <p:txBody>
          <a:bodyPr/>
          <a:lstStyle/>
          <a:p>
            <a:pPr marL="0" indent="0">
              <a:buNone/>
            </a:pPr>
            <a:r>
              <a:rPr lang="en-US" dirty="0"/>
              <a:t>In “The Rise of Skywalker”, Rey continues her training under which Jedi:</a:t>
            </a:r>
          </a:p>
          <a:p>
            <a:r>
              <a:rPr lang="en-US" dirty="0">
                <a:solidFill>
                  <a:srgbClr val="00B050"/>
                </a:solidFill>
              </a:rPr>
              <a:t>Green = Leia Organa</a:t>
            </a:r>
          </a:p>
          <a:p>
            <a:r>
              <a:rPr lang="en-US" dirty="0">
                <a:solidFill>
                  <a:srgbClr val="FF0000"/>
                </a:solidFill>
              </a:rPr>
              <a:t>Red = </a:t>
            </a:r>
            <a:r>
              <a:rPr lang="en-US" dirty="0" err="1">
                <a:solidFill>
                  <a:srgbClr val="FF0000"/>
                </a:solidFill>
              </a:rPr>
              <a:t>Plo</a:t>
            </a:r>
            <a:r>
              <a:rPr lang="en-US" dirty="0">
                <a:solidFill>
                  <a:srgbClr val="FF0000"/>
                </a:solidFill>
              </a:rPr>
              <a:t> Koon</a:t>
            </a:r>
          </a:p>
        </p:txBody>
      </p:sp>
      <p:pic>
        <p:nvPicPr>
          <p:cNvPr id="5" name="Picture 4">
            <a:extLst>
              <a:ext uri="{FF2B5EF4-FFF2-40B4-BE49-F238E27FC236}">
                <a16:creationId xmlns:a16="http://schemas.microsoft.com/office/drawing/2014/main" id="{A6DD3EA4-9246-4C07-9900-500A51D891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3999" y="3458308"/>
            <a:ext cx="5675165" cy="2850422"/>
          </a:xfrm>
          <a:prstGeom prst="rect">
            <a:avLst/>
          </a:prstGeom>
        </p:spPr>
      </p:pic>
    </p:spTree>
    <p:extLst>
      <p:ext uri="{BB962C8B-B14F-4D97-AF65-F5344CB8AC3E}">
        <p14:creationId xmlns:p14="http://schemas.microsoft.com/office/powerpoint/2010/main" val="20010262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CE6D5-FA72-411C-B8F2-95EECDFDDC9C}"/>
              </a:ext>
            </a:extLst>
          </p:cNvPr>
          <p:cNvSpPr>
            <a:spLocks noGrp="1"/>
          </p:cNvSpPr>
          <p:nvPr>
            <p:ph type="title"/>
          </p:nvPr>
        </p:nvSpPr>
        <p:spPr>
          <a:xfrm>
            <a:off x="1981200" y="274637"/>
            <a:ext cx="8229600" cy="1143000"/>
          </a:xfrm>
        </p:spPr>
        <p:txBody>
          <a:bodyPr/>
          <a:lstStyle/>
          <a:p>
            <a:r>
              <a:rPr lang="en-US" dirty="0"/>
              <a:t>Answer</a:t>
            </a:r>
          </a:p>
        </p:txBody>
      </p:sp>
      <p:sp>
        <p:nvSpPr>
          <p:cNvPr id="3" name="Content Placeholder 2">
            <a:extLst>
              <a:ext uri="{FF2B5EF4-FFF2-40B4-BE49-F238E27FC236}">
                <a16:creationId xmlns:a16="http://schemas.microsoft.com/office/drawing/2014/main" id="{BD4EE57B-AC63-4A9B-85D1-9B85F37C9648}"/>
              </a:ext>
            </a:extLst>
          </p:cNvPr>
          <p:cNvSpPr>
            <a:spLocks noGrp="1"/>
          </p:cNvSpPr>
          <p:nvPr>
            <p:ph idx="1"/>
          </p:nvPr>
        </p:nvSpPr>
        <p:spPr>
          <a:xfrm>
            <a:off x="1981200" y="1600202"/>
            <a:ext cx="8229600" cy="4525963"/>
          </a:xfrm>
        </p:spPr>
        <p:txBody>
          <a:bodyPr/>
          <a:lstStyle/>
          <a:p>
            <a:r>
              <a:rPr lang="en-US" dirty="0">
                <a:solidFill>
                  <a:srgbClr val="00B050"/>
                </a:solidFill>
              </a:rPr>
              <a:t>Green = Leia Organa</a:t>
            </a:r>
          </a:p>
          <a:p>
            <a:pPr marL="0" indent="0">
              <a:buNone/>
            </a:pPr>
            <a:endParaRPr lang="en-US" dirty="0">
              <a:solidFill>
                <a:srgbClr val="FF0000"/>
              </a:solidFill>
            </a:endParaRPr>
          </a:p>
          <a:p>
            <a:pPr marL="0" indent="0">
              <a:buNone/>
            </a:pPr>
            <a:r>
              <a:rPr lang="en-US" dirty="0"/>
              <a:t>Leia trains Rey to become a full-fledged Jedi.</a:t>
            </a:r>
          </a:p>
          <a:p>
            <a:pPr marL="0" indent="0">
              <a:buNone/>
            </a:pPr>
            <a:r>
              <a:rPr lang="en-US" dirty="0"/>
              <a:t>Also, in some brief footage, we see Leia’s own Jedi training with Luke.</a:t>
            </a:r>
            <a:endParaRPr lang="en-US" dirty="0">
              <a:solidFill>
                <a:srgbClr val="FF0000"/>
              </a:solidFill>
            </a:endParaRPr>
          </a:p>
        </p:txBody>
      </p:sp>
      <p:pic>
        <p:nvPicPr>
          <p:cNvPr id="6" name="Picture 5">
            <a:extLst>
              <a:ext uri="{FF2B5EF4-FFF2-40B4-BE49-F238E27FC236}">
                <a16:creationId xmlns:a16="http://schemas.microsoft.com/office/drawing/2014/main" id="{D9A123FF-BE68-4ED9-BB29-F448B3FA46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1000" y="4495800"/>
            <a:ext cx="3962400" cy="2228850"/>
          </a:xfrm>
          <a:prstGeom prst="rect">
            <a:avLst/>
          </a:prstGeom>
        </p:spPr>
      </p:pic>
      <p:sp>
        <p:nvSpPr>
          <p:cNvPr id="4" name="TextBox 3">
            <a:extLst>
              <a:ext uri="{FF2B5EF4-FFF2-40B4-BE49-F238E27FC236}">
                <a16:creationId xmlns:a16="http://schemas.microsoft.com/office/drawing/2014/main" id="{FAE7645C-4EB0-46E0-98F0-EF36508C9129}"/>
              </a:ext>
            </a:extLst>
          </p:cNvPr>
          <p:cNvSpPr txBox="1"/>
          <p:nvPr/>
        </p:nvSpPr>
        <p:spPr>
          <a:xfrm>
            <a:off x="8534400" y="6324600"/>
            <a:ext cx="3352800" cy="369332"/>
          </a:xfrm>
          <a:prstGeom prst="rect">
            <a:avLst/>
          </a:prstGeom>
          <a:noFill/>
        </p:spPr>
        <p:txBody>
          <a:bodyPr wrap="square" rtlCol="0">
            <a:spAutoFit/>
          </a:bodyPr>
          <a:lstStyle/>
          <a:p>
            <a:r>
              <a:rPr lang="en-US" i="1" dirty="0"/>
              <a:t>Sorry if that was a spoiler for you!</a:t>
            </a:r>
          </a:p>
        </p:txBody>
      </p:sp>
    </p:spTree>
    <p:extLst>
      <p:ext uri="{BB962C8B-B14F-4D97-AF65-F5344CB8AC3E}">
        <p14:creationId xmlns:p14="http://schemas.microsoft.com/office/powerpoint/2010/main" val="28944949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t>Question</a:t>
            </a:r>
          </a:p>
        </p:txBody>
      </p:sp>
      <p:sp>
        <p:nvSpPr>
          <p:cNvPr id="3" name="Content Placeholder 2"/>
          <p:cNvSpPr>
            <a:spLocks noGrp="1"/>
          </p:cNvSpPr>
          <p:nvPr>
            <p:ph idx="1"/>
          </p:nvPr>
        </p:nvSpPr>
        <p:spPr/>
        <p:txBody>
          <a:bodyPr/>
          <a:lstStyle/>
          <a:p>
            <a:pPr>
              <a:buNone/>
            </a:pPr>
            <a:r>
              <a:rPr lang="en-US" dirty="0"/>
              <a:t>The </a:t>
            </a:r>
            <a:r>
              <a:rPr lang="en-US" dirty="0" err="1"/>
              <a:t>Yocto</a:t>
            </a:r>
            <a:r>
              <a:rPr lang="en-US" dirty="0"/>
              <a:t> Project has its roots in the RPM package management system.</a:t>
            </a:r>
          </a:p>
          <a:p>
            <a:endParaRPr lang="en-US" dirty="0"/>
          </a:p>
          <a:p>
            <a:r>
              <a:rPr lang="en-US" dirty="0">
                <a:solidFill>
                  <a:srgbClr val="00B050"/>
                </a:solidFill>
              </a:rPr>
              <a:t>Green = True</a:t>
            </a:r>
          </a:p>
          <a:p>
            <a:r>
              <a:rPr lang="en-US" dirty="0">
                <a:solidFill>
                  <a:srgbClr val="FF0000"/>
                </a:solidFill>
              </a:rPr>
              <a:t>Red = False</a:t>
            </a:r>
          </a:p>
        </p:txBody>
      </p:sp>
      <p:pic>
        <p:nvPicPr>
          <p:cNvPr id="5" name="Picture 4">
            <a:extLst>
              <a:ext uri="{FF2B5EF4-FFF2-40B4-BE49-F238E27FC236}">
                <a16:creationId xmlns:a16="http://schemas.microsoft.com/office/drawing/2014/main" id="{6AFE11ED-7CDC-4C20-BE26-3FFFDDF8E5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7401" y="3124201"/>
            <a:ext cx="3409949" cy="2357437"/>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Answer</a:t>
            </a:r>
          </a:p>
        </p:txBody>
      </p:sp>
      <p:sp>
        <p:nvSpPr>
          <p:cNvPr id="3" name="Content Placeholder 2"/>
          <p:cNvSpPr>
            <a:spLocks noGrp="1"/>
          </p:cNvSpPr>
          <p:nvPr>
            <p:ph idx="1"/>
          </p:nvPr>
        </p:nvSpPr>
        <p:spPr/>
        <p:txBody>
          <a:bodyPr>
            <a:normAutofit fontScale="92500"/>
          </a:bodyPr>
          <a:lstStyle/>
          <a:p>
            <a:r>
              <a:rPr lang="en-US" dirty="0">
                <a:solidFill>
                  <a:srgbClr val="FF0000"/>
                </a:solidFill>
              </a:rPr>
              <a:t>Red = False</a:t>
            </a:r>
          </a:p>
          <a:p>
            <a:pPr marL="0" indent="0">
              <a:buNone/>
            </a:pPr>
            <a:endParaRPr lang="en-US" dirty="0"/>
          </a:p>
          <a:p>
            <a:pPr marL="0" indent="0">
              <a:buNone/>
            </a:pPr>
            <a:r>
              <a:rPr lang="en-US" dirty="0" err="1"/>
              <a:t>BitBake</a:t>
            </a:r>
            <a:r>
              <a:rPr lang="en-US" dirty="0"/>
              <a:t>, the YP build tool, was originally inspired by Portage, which is the package management used by Gentoo Linux (not RedHat)</a:t>
            </a:r>
          </a:p>
          <a:p>
            <a:pPr>
              <a:buNone/>
            </a:pPr>
            <a:endParaRPr lang="en-US" dirty="0"/>
          </a:p>
          <a:p>
            <a:pPr>
              <a:buNone/>
            </a:pPr>
            <a:r>
              <a:rPr lang="en-US" dirty="0"/>
              <a:t>Source:</a:t>
            </a:r>
          </a:p>
          <a:p>
            <a:pPr>
              <a:buNone/>
            </a:pPr>
            <a:r>
              <a:rPr lang="en-US" dirty="0">
                <a:hlinkClick r:id="rId2"/>
              </a:rPr>
              <a:t>https://en.wikipedia.org/wiki/BitBake</a:t>
            </a:r>
            <a:br>
              <a:rPr lang="en-US" dirty="0"/>
            </a:br>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Question</a:t>
            </a:r>
          </a:p>
        </p:txBody>
      </p:sp>
      <p:sp>
        <p:nvSpPr>
          <p:cNvPr id="3" name="Content Placeholder 2"/>
          <p:cNvSpPr>
            <a:spLocks noGrp="1"/>
          </p:cNvSpPr>
          <p:nvPr>
            <p:ph idx="1"/>
          </p:nvPr>
        </p:nvSpPr>
        <p:spPr/>
        <p:txBody>
          <a:bodyPr/>
          <a:lstStyle/>
          <a:p>
            <a:pPr marL="0" indent="0">
              <a:buNone/>
            </a:pPr>
            <a:r>
              <a:rPr lang="en-US" dirty="0" err="1"/>
              <a:t>BusyBox</a:t>
            </a:r>
            <a:r>
              <a:rPr lang="en-US" dirty="0"/>
              <a:t> was initially created for MMU-less systems (</a:t>
            </a:r>
            <a:r>
              <a:rPr lang="en-US" dirty="0" err="1"/>
              <a:t>uClinux</a:t>
            </a:r>
            <a:r>
              <a:rPr lang="en-US" dirty="0"/>
              <a:t>)</a:t>
            </a:r>
          </a:p>
          <a:p>
            <a:endParaRPr lang="en-US" dirty="0"/>
          </a:p>
          <a:p>
            <a:r>
              <a:rPr lang="en-US" dirty="0">
                <a:solidFill>
                  <a:srgbClr val="00B050"/>
                </a:solidFill>
              </a:rPr>
              <a:t>Green = True</a:t>
            </a:r>
          </a:p>
          <a:p>
            <a:r>
              <a:rPr lang="en-US" dirty="0">
                <a:solidFill>
                  <a:srgbClr val="FF0000"/>
                </a:solidFill>
              </a:rPr>
              <a:t>Red = False</a:t>
            </a:r>
          </a:p>
        </p:txBody>
      </p:sp>
      <p:pic>
        <p:nvPicPr>
          <p:cNvPr id="15362" name="Picture 2" descr="C:\Users\10102229\Documents\CEWG\Conferences\2014-04-ELC\closing-game\BusyBox-Logo.png"/>
          <p:cNvPicPr>
            <a:picLocks noChangeAspect="1" noChangeArrowheads="1"/>
          </p:cNvPicPr>
          <p:nvPr/>
        </p:nvPicPr>
        <p:blipFill>
          <a:blip r:embed="rId2" cstate="print"/>
          <a:srcRect/>
          <a:stretch>
            <a:fillRect/>
          </a:stretch>
        </p:blipFill>
        <p:spPr bwMode="auto">
          <a:xfrm>
            <a:off x="6934200" y="3429001"/>
            <a:ext cx="1954212" cy="1615051"/>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32548" y="2741709"/>
            <a:ext cx="2697046" cy="1396219"/>
          </a:xfrm>
        </p:spPr>
        <p:txBody>
          <a:bodyPr/>
          <a:lstStyle/>
          <a:p>
            <a:pPr>
              <a:lnSpc>
                <a:spcPts val="3620"/>
              </a:lnSpc>
            </a:pPr>
            <a:r>
              <a:rPr lang="en-US" sz="2000" dirty="0"/>
              <a:t>Thank You to Our </a:t>
            </a:r>
            <a:br>
              <a:rPr lang="en-US" dirty="0"/>
            </a:br>
            <a:r>
              <a:rPr lang="en-US" dirty="0"/>
              <a:t>Platinum Sponsors</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0120" t="38360" r="20071" b="41653"/>
          <a:stretch/>
        </p:blipFill>
        <p:spPr>
          <a:xfrm>
            <a:off x="5655757" y="981593"/>
            <a:ext cx="4068200" cy="1050550"/>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9305" y="2332321"/>
            <a:ext cx="2516518" cy="818772"/>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33622" y="3439818"/>
            <a:ext cx="2807884" cy="662399"/>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00667" y="4558768"/>
            <a:ext cx="1273797" cy="1101985"/>
          </a:xfrm>
          <a:prstGeom prst="rect">
            <a:avLst/>
          </a:prstGeom>
        </p:spPr>
      </p:pic>
    </p:spTree>
    <p:extLst>
      <p:ext uri="{BB962C8B-B14F-4D97-AF65-F5344CB8AC3E}">
        <p14:creationId xmlns:p14="http://schemas.microsoft.com/office/powerpoint/2010/main" val="4339151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a:t>
            </a:r>
          </a:p>
        </p:txBody>
      </p:sp>
      <p:sp>
        <p:nvSpPr>
          <p:cNvPr id="3" name="Content Placeholder 2"/>
          <p:cNvSpPr>
            <a:spLocks noGrp="1"/>
          </p:cNvSpPr>
          <p:nvPr>
            <p:ph idx="1"/>
          </p:nvPr>
        </p:nvSpPr>
        <p:spPr/>
        <p:txBody>
          <a:bodyPr>
            <a:normAutofit/>
          </a:bodyPr>
          <a:lstStyle/>
          <a:p>
            <a:pPr rtl="0"/>
            <a:r>
              <a:rPr lang="en-US" dirty="0">
                <a:solidFill>
                  <a:srgbClr val="FF0000"/>
                </a:solidFill>
              </a:rPr>
              <a:t>Red: False</a:t>
            </a:r>
          </a:p>
          <a:p>
            <a:pPr rtl="0"/>
            <a:endParaRPr lang="en-US" dirty="0"/>
          </a:p>
          <a:p>
            <a:pPr rtl="0">
              <a:buNone/>
            </a:pPr>
            <a:r>
              <a:rPr lang="en-US" dirty="0" err="1"/>
              <a:t>BusyBox</a:t>
            </a:r>
            <a:r>
              <a:rPr lang="en-US" dirty="0"/>
              <a:t> was created for Debian boot floppies</a:t>
            </a:r>
          </a:p>
          <a:p>
            <a:pPr rtl="0">
              <a:buNone/>
            </a:pPr>
            <a:endParaRPr lang="en-US" dirty="0"/>
          </a:p>
          <a:p>
            <a:pPr rtl="0">
              <a:buNone/>
            </a:pPr>
            <a:r>
              <a:rPr lang="en-US" dirty="0"/>
              <a:t>Source:</a:t>
            </a:r>
          </a:p>
          <a:p>
            <a:pPr>
              <a:buNone/>
            </a:pPr>
            <a:r>
              <a:rPr lang="en-US" dirty="0">
                <a:hlinkClick r:id="rId2"/>
              </a:rPr>
              <a:t>https://en.wikipedia.org/wiki/BusyBox</a:t>
            </a: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Question</a:t>
            </a:r>
          </a:p>
        </p:txBody>
      </p:sp>
      <p:sp>
        <p:nvSpPr>
          <p:cNvPr id="3" name="Content Placeholder 2"/>
          <p:cNvSpPr>
            <a:spLocks noGrp="1"/>
          </p:cNvSpPr>
          <p:nvPr>
            <p:ph idx="1"/>
          </p:nvPr>
        </p:nvSpPr>
        <p:spPr>
          <a:xfrm>
            <a:off x="609600" y="1600200"/>
            <a:ext cx="10972800" cy="4525963"/>
          </a:xfrm>
        </p:spPr>
        <p:txBody>
          <a:bodyPr/>
          <a:lstStyle/>
          <a:p>
            <a:pPr marL="0" indent="0">
              <a:buNone/>
            </a:pPr>
            <a:r>
              <a:rPr lang="en-US" dirty="0"/>
              <a:t>What embedded Linux build system does SpaceX use?</a:t>
            </a:r>
          </a:p>
          <a:p>
            <a:endParaRPr lang="en-US" dirty="0"/>
          </a:p>
          <a:p>
            <a:r>
              <a:rPr lang="en-US" dirty="0">
                <a:solidFill>
                  <a:srgbClr val="00B050"/>
                </a:solidFill>
              </a:rPr>
              <a:t>Green = </a:t>
            </a:r>
            <a:r>
              <a:rPr lang="en-US" dirty="0" err="1">
                <a:solidFill>
                  <a:srgbClr val="00B050"/>
                </a:solidFill>
              </a:rPr>
              <a:t>Yocto</a:t>
            </a:r>
            <a:r>
              <a:rPr lang="en-US" dirty="0">
                <a:solidFill>
                  <a:srgbClr val="00B050"/>
                </a:solidFill>
              </a:rPr>
              <a:t> Project</a:t>
            </a:r>
          </a:p>
          <a:p>
            <a:r>
              <a:rPr lang="en-US" dirty="0">
                <a:solidFill>
                  <a:srgbClr val="FF0000"/>
                </a:solidFill>
              </a:rPr>
              <a:t>Red = </a:t>
            </a:r>
            <a:r>
              <a:rPr lang="en-US" dirty="0" err="1">
                <a:solidFill>
                  <a:srgbClr val="FF0000"/>
                </a:solidFill>
              </a:rPr>
              <a:t>Buildroot</a:t>
            </a:r>
            <a:endParaRPr lang="en-US" dirty="0">
              <a:solidFill>
                <a:srgbClr val="FF0000"/>
              </a:solidFill>
            </a:endParaRPr>
          </a:p>
          <a:p>
            <a:r>
              <a:rPr lang="en-US" dirty="0">
                <a:solidFill>
                  <a:srgbClr val="FF0000"/>
                </a:solidFill>
              </a:rPr>
              <a:t>Red </a:t>
            </a:r>
            <a:r>
              <a:rPr lang="en-US" dirty="0"/>
              <a:t>and </a:t>
            </a:r>
            <a:r>
              <a:rPr lang="en-US" dirty="0">
                <a:solidFill>
                  <a:srgbClr val="00B050"/>
                </a:solidFill>
              </a:rPr>
              <a:t>Green</a:t>
            </a:r>
            <a:r>
              <a:rPr lang="en-US" dirty="0">
                <a:solidFill>
                  <a:srgbClr val="FF0000"/>
                </a:solidFill>
              </a:rPr>
              <a:t> </a:t>
            </a:r>
            <a:r>
              <a:rPr lang="en-US" dirty="0"/>
              <a:t>= An in-house build system</a:t>
            </a:r>
          </a:p>
        </p:txBody>
      </p:sp>
      <p:pic>
        <p:nvPicPr>
          <p:cNvPr id="5" name="Picture 4">
            <a:extLst>
              <a:ext uri="{FF2B5EF4-FFF2-40B4-BE49-F238E27FC236}">
                <a16:creationId xmlns:a16="http://schemas.microsoft.com/office/drawing/2014/main" id="{7F34F2B8-3982-40C8-B684-681167E44B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96400" y="2392363"/>
            <a:ext cx="2489200" cy="3733800"/>
          </a:xfrm>
          <a:prstGeom prst="rect">
            <a:avLst/>
          </a:prstGeom>
        </p:spPr>
      </p:pic>
    </p:spTree>
    <p:extLst>
      <p:ext uri="{BB962C8B-B14F-4D97-AF65-F5344CB8AC3E}">
        <p14:creationId xmlns:p14="http://schemas.microsoft.com/office/powerpoint/2010/main" val="5797880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a:t>
            </a:r>
          </a:p>
        </p:txBody>
      </p:sp>
      <p:sp>
        <p:nvSpPr>
          <p:cNvPr id="3" name="Content Placeholder 2"/>
          <p:cNvSpPr>
            <a:spLocks noGrp="1"/>
          </p:cNvSpPr>
          <p:nvPr>
            <p:ph idx="1"/>
          </p:nvPr>
        </p:nvSpPr>
        <p:spPr/>
        <p:txBody>
          <a:bodyPr>
            <a:normAutofit/>
          </a:bodyPr>
          <a:lstStyle/>
          <a:p>
            <a:pPr rtl="0"/>
            <a:r>
              <a:rPr lang="en-US" dirty="0">
                <a:solidFill>
                  <a:srgbClr val="FF0000"/>
                </a:solidFill>
              </a:rPr>
              <a:t>Red: </a:t>
            </a:r>
            <a:r>
              <a:rPr lang="en-US" dirty="0" err="1">
                <a:solidFill>
                  <a:srgbClr val="FF0000"/>
                </a:solidFill>
              </a:rPr>
              <a:t>Buildroot</a:t>
            </a:r>
            <a:endParaRPr lang="en-US" dirty="0">
              <a:solidFill>
                <a:srgbClr val="FF0000"/>
              </a:solidFill>
            </a:endParaRPr>
          </a:p>
          <a:p>
            <a:pPr rtl="0"/>
            <a:endParaRPr lang="en-US" dirty="0"/>
          </a:p>
          <a:p>
            <a:pPr rtl="0">
              <a:buNone/>
            </a:pPr>
            <a:endParaRPr lang="en-US" dirty="0"/>
          </a:p>
          <a:p>
            <a:pPr rtl="0">
              <a:buNone/>
            </a:pPr>
            <a:r>
              <a:rPr lang="en-US" dirty="0"/>
              <a:t>Source:</a:t>
            </a:r>
          </a:p>
          <a:p>
            <a:pPr lvl="1"/>
            <a:r>
              <a:rPr lang="en-US" dirty="0"/>
              <a:t>Reddit SpaceX Q&amp;A </a:t>
            </a:r>
            <a:r>
              <a:rPr lang="en-US" dirty="0">
                <a:hlinkClick r:id="rId2"/>
              </a:rPr>
              <a:t>https://old.reddit.com/r/spacex/comments/gxb7j1/we_are_the_spacex_software_team_ask_us_anything/</a:t>
            </a:r>
            <a:endParaRPr lang="en-US" dirty="0"/>
          </a:p>
          <a:p>
            <a:pPr rtl="0">
              <a:buNone/>
            </a:pPr>
            <a:endParaRPr lang="en-US" dirty="0"/>
          </a:p>
        </p:txBody>
      </p:sp>
    </p:spTree>
    <p:extLst>
      <p:ext uri="{BB962C8B-B14F-4D97-AF65-F5344CB8AC3E}">
        <p14:creationId xmlns:p14="http://schemas.microsoft.com/office/powerpoint/2010/main" val="30775481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Question</a:t>
            </a:r>
          </a:p>
        </p:txBody>
      </p:sp>
      <p:sp>
        <p:nvSpPr>
          <p:cNvPr id="3" name="Content Placeholder 2"/>
          <p:cNvSpPr>
            <a:spLocks noGrp="1"/>
          </p:cNvSpPr>
          <p:nvPr>
            <p:ph idx="1"/>
          </p:nvPr>
        </p:nvSpPr>
        <p:spPr/>
        <p:txBody>
          <a:bodyPr>
            <a:normAutofit lnSpcReduction="10000"/>
          </a:bodyPr>
          <a:lstStyle/>
          <a:p>
            <a:pPr lvl="0">
              <a:buNone/>
            </a:pPr>
            <a:r>
              <a:rPr lang="en-US" dirty="0"/>
              <a:t>According to the Debian popularity contest, what text editor is more popular?</a:t>
            </a:r>
          </a:p>
          <a:p>
            <a:pPr marL="0" indent="0">
              <a:buNone/>
            </a:pPr>
            <a:endParaRPr lang="en-US" dirty="0"/>
          </a:p>
          <a:p>
            <a:pPr marL="0" indent="0">
              <a:buNone/>
            </a:pPr>
            <a:endParaRPr lang="en-US" dirty="0"/>
          </a:p>
          <a:p>
            <a:pPr marL="0" indent="0">
              <a:buNone/>
            </a:pPr>
            <a:endParaRPr lang="en-US" dirty="0"/>
          </a:p>
          <a:p>
            <a:r>
              <a:rPr lang="en-US" dirty="0">
                <a:solidFill>
                  <a:srgbClr val="00B050"/>
                </a:solidFill>
              </a:rPr>
              <a:t>Green = Vim</a:t>
            </a:r>
          </a:p>
          <a:p>
            <a:r>
              <a:rPr lang="en-US" dirty="0">
                <a:solidFill>
                  <a:srgbClr val="FF0000"/>
                </a:solidFill>
              </a:rPr>
              <a:t>Red = Emacs</a:t>
            </a:r>
          </a:p>
          <a:p>
            <a:r>
              <a:rPr lang="en-US" dirty="0">
                <a:solidFill>
                  <a:srgbClr val="FF0000"/>
                </a:solidFill>
              </a:rPr>
              <a:t>Red </a:t>
            </a:r>
            <a:r>
              <a:rPr lang="en-US" dirty="0"/>
              <a:t>and</a:t>
            </a:r>
            <a:r>
              <a:rPr lang="en-US" dirty="0">
                <a:solidFill>
                  <a:srgbClr val="FF0000"/>
                </a:solidFill>
              </a:rPr>
              <a:t> </a:t>
            </a:r>
            <a:r>
              <a:rPr lang="en-US" dirty="0">
                <a:solidFill>
                  <a:srgbClr val="00B050"/>
                </a:solidFill>
              </a:rPr>
              <a:t>Green</a:t>
            </a:r>
            <a:r>
              <a:rPr lang="en-US" dirty="0">
                <a:solidFill>
                  <a:srgbClr val="FF0000"/>
                </a:solidFill>
              </a:rPr>
              <a:t> = </a:t>
            </a:r>
            <a:r>
              <a:rPr lang="en-US" dirty="0"/>
              <a:t>Nano</a:t>
            </a:r>
          </a:p>
          <a:p>
            <a:endParaRPr lang="en-US" dirty="0">
              <a:solidFill>
                <a:srgbClr val="FF0000"/>
              </a:solidFill>
            </a:endParaRPr>
          </a:p>
        </p:txBody>
      </p:sp>
      <p:pic>
        <p:nvPicPr>
          <p:cNvPr id="2050" name="Picture 2" descr="C:\Users\10102229\Documents\CEWG\Conferences\2015-10-ELCE\emacs-user-at-work.jpg"/>
          <p:cNvPicPr>
            <a:picLocks noChangeAspect="1" noChangeArrowheads="1"/>
          </p:cNvPicPr>
          <p:nvPr/>
        </p:nvPicPr>
        <p:blipFill>
          <a:blip r:embed="rId2" cstate="print"/>
          <a:srcRect/>
          <a:stretch>
            <a:fillRect/>
          </a:stretch>
        </p:blipFill>
        <p:spPr bwMode="auto">
          <a:xfrm>
            <a:off x="5867400" y="2667000"/>
            <a:ext cx="5257800" cy="3274986"/>
          </a:xfrm>
          <a:prstGeom prst="rect">
            <a:avLst/>
          </a:prstGeom>
          <a:noFill/>
        </p:spPr>
      </p:pic>
    </p:spTree>
    <p:extLst>
      <p:ext uri="{BB962C8B-B14F-4D97-AF65-F5344CB8AC3E}">
        <p14:creationId xmlns:p14="http://schemas.microsoft.com/office/powerpoint/2010/main" val="16199021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a:t>
            </a:r>
          </a:p>
        </p:txBody>
      </p:sp>
      <p:sp>
        <p:nvSpPr>
          <p:cNvPr id="3" name="Content Placeholder 2"/>
          <p:cNvSpPr>
            <a:spLocks noGrp="1"/>
          </p:cNvSpPr>
          <p:nvPr>
            <p:ph idx="1"/>
          </p:nvPr>
        </p:nvSpPr>
        <p:spPr/>
        <p:txBody>
          <a:bodyPr>
            <a:normAutofit lnSpcReduction="10000"/>
          </a:bodyPr>
          <a:lstStyle/>
          <a:p>
            <a:r>
              <a:rPr lang="en-US" dirty="0">
                <a:solidFill>
                  <a:srgbClr val="FF0000"/>
                </a:solidFill>
              </a:rPr>
              <a:t>Red </a:t>
            </a:r>
            <a:r>
              <a:rPr lang="en-US" dirty="0"/>
              <a:t>and</a:t>
            </a:r>
            <a:r>
              <a:rPr lang="en-US" dirty="0">
                <a:solidFill>
                  <a:srgbClr val="FF0000"/>
                </a:solidFill>
              </a:rPr>
              <a:t> </a:t>
            </a:r>
            <a:r>
              <a:rPr lang="en-US" dirty="0">
                <a:solidFill>
                  <a:srgbClr val="00B050"/>
                </a:solidFill>
              </a:rPr>
              <a:t>Green</a:t>
            </a:r>
            <a:r>
              <a:rPr lang="en-US" dirty="0">
                <a:solidFill>
                  <a:srgbClr val="FF0000"/>
                </a:solidFill>
              </a:rPr>
              <a:t> = </a:t>
            </a:r>
            <a:r>
              <a:rPr lang="en-US" dirty="0"/>
              <a:t>Nano</a:t>
            </a:r>
          </a:p>
          <a:p>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t>Source:</a:t>
            </a:r>
          </a:p>
          <a:p>
            <a:pPr marL="0" indent="0">
              <a:buNone/>
            </a:pPr>
            <a:r>
              <a:rPr lang="en-US" sz="1800" dirty="0">
                <a:hlinkClick r:id="rId2"/>
              </a:rPr>
              <a:t>https://qa.debian.org/popcon-graph.php?packages=vim%2C+emacs%2C+nano&amp;show_vote=on&amp;want_percent=on&amp;want_legend=on&amp;want_ticks=on&amp;from_date=2010-01-02&amp;to_date=2020-06-29&amp;hlght_date=&amp;date_fmt=%25Y-%25m&amp;beenhere=1</a:t>
            </a:r>
            <a:endParaRPr lang="en-US" sz="1800" dirty="0"/>
          </a:p>
        </p:txBody>
      </p:sp>
      <p:pic>
        <p:nvPicPr>
          <p:cNvPr id="5" name="Picture 4">
            <a:extLst>
              <a:ext uri="{FF2B5EF4-FFF2-40B4-BE49-F238E27FC236}">
                <a16:creationId xmlns:a16="http://schemas.microsoft.com/office/drawing/2014/main" id="{1007AE83-779B-4FF9-9408-13EC6136A5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0" y="546295"/>
            <a:ext cx="5867400" cy="4410557"/>
          </a:xfrm>
          <a:prstGeom prst="rect">
            <a:avLst/>
          </a:prstGeom>
        </p:spPr>
      </p:pic>
    </p:spTree>
    <p:extLst>
      <p:ext uri="{BB962C8B-B14F-4D97-AF65-F5344CB8AC3E}">
        <p14:creationId xmlns:p14="http://schemas.microsoft.com/office/powerpoint/2010/main" val="1183726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p>
        </p:txBody>
      </p:sp>
      <p:sp>
        <p:nvSpPr>
          <p:cNvPr id="3" name="Content Placeholder 2"/>
          <p:cNvSpPr>
            <a:spLocks noGrp="1"/>
          </p:cNvSpPr>
          <p:nvPr>
            <p:ph idx="1"/>
          </p:nvPr>
        </p:nvSpPr>
        <p:spPr/>
        <p:txBody>
          <a:bodyPr>
            <a:normAutofit/>
          </a:bodyPr>
          <a:lstStyle/>
          <a:p>
            <a:pPr marL="0" indent="0">
              <a:buNone/>
            </a:pPr>
            <a:r>
              <a:rPr lang="en-US" dirty="0"/>
              <a:t>About how many of the “Reported-by” credits for bugfix patches in the 5.6 kernel are for automated testing systems?</a:t>
            </a:r>
          </a:p>
          <a:p>
            <a:r>
              <a:rPr lang="en-US" dirty="0">
                <a:solidFill>
                  <a:srgbClr val="00B050"/>
                </a:solidFill>
              </a:rPr>
              <a:t>Green = about 20%</a:t>
            </a:r>
          </a:p>
          <a:p>
            <a:r>
              <a:rPr lang="en-US" dirty="0">
                <a:solidFill>
                  <a:srgbClr val="FF0000"/>
                </a:solidFill>
              </a:rPr>
              <a:t>Red = about 35%</a:t>
            </a:r>
          </a:p>
          <a:p>
            <a:r>
              <a:rPr lang="en-US" dirty="0">
                <a:solidFill>
                  <a:srgbClr val="FF0000"/>
                </a:solidFill>
              </a:rPr>
              <a:t>Red </a:t>
            </a:r>
            <a:r>
              <a:rPr lang="en-US" dirty="0"/>
              <a:t>and</a:t>
            </a:r>
            <a:r>
              <a:rPr lang="en-US" dirty="0">
                <a:solidFill>
                  <a:srgbClr val="FF0000"/>
                </a:solidFill>
              </a:rPr>
              <a:t> </a:t>
            </a:r>
            <a:r>
              <a:rPr lang="en-US" dirty="0">
                <a:solidFill>
                  <a:srgbClr val="00B050"/>
                </a:solidFill>
              </a:rPr>
              <a:t>Green</a:t>
            </a:r>
            <a:r>
              <a:rPr lang="en-US" dirty="0">
                <a:solidFill>
                  <a:srgbClr val="FF0000"/>
                </a:solidFill>
              </a:rPr>
              <a:t> </a:t>
            </a:r>
            <a:r>
              <a:rPr lang="en-US" dirty="0"/>
              <a:t>= about 45%</a:t>
            </a:r>
          </a:p>
          <a:p>
            <a:endParaRPr lang="en-US" dirty="0"/>
          </a:p>
          <a:p>
            <a:pPr marL="0" indent="0">
              <a:buNone/>
            </a:pPr>
            <a:endParaRPr lang="en-US" dirty="0"/>
          </a:p>
        </p:txBody>
      </p:sp>
      <p:pic>
        <p:nvPicPr>
          <p:cNvPr id="6" name="Picture 5">
            <a:extLst>
              <a:ext uri="{FF2B5EF4-FFF2-40B4-BE49-F238E27FC236}">
                <a16:creationId xmlns:a16="http://schemas.microsoft.com/office/drawing/2014/main" id="{70676B10-CFB5-4F5A-96A6-477DC5691F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85664" y="3124200"/>
            <a:ext cx="3025007" cy="3459162"/>
          </a:xfrm>
          <a:prstGeom prst="rect">
            <a:avLst/>
          </a:prstGeom>
        </p:spPr>
      </p:pic>
    </p:spTree>
    <p:extLst>
      <p:ext uri="{BB962C8B-B14F-4D97-AF65-F5344CB8AC3E}">
        <p14:creationId xmlns:p14="http://schemas.microsoft.com/office/powerpoint/2010/main" val="16005655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a:t>
            </a:r>
          </a:p>
        </p:txBody>
      </p:sp>
      <p:sp>
        <p:nvSpPr>
          <p:cNvPr id="3" name="Content Placeholder 2"/>
          <p:cNvSpPr>
            <a:spLocks noGrp="1"/>
          </p:cNvSpPr>
          <p:nvPr>
            <p:ph idx="1"/>
          </p:nvPr>
        </p:nvSpPr>
        <p:spPr/>
        <p:txBody>
          <a:bodyPr>
            <a:normAutofit fontScale="92500" lnSpcReduction="10000"/>
          </a:bodyPr>
          <a:lstStyle/>
          <a:p>
            <a:r>
              <a:rPr lang="en-US" dirty="0">
                <a:solidFill>
                  <a:srgbClr val="FF0000"/>
                </a:solidFill>
              </a:rPr>
              <a:t>Red = about 35%</a:t>
            </a:r>
          </a:p>
          <a:p>
            <a:pPr marL="0" indent="0">
              <a:buNone/>
            </a:pPr>
            <a:r>
              <a:rPr lang="en-US" dirty="0"/>
              <a:t>The top 3 “reported-by” lines for bugfixes in v5.6 are for automated testing systems.</a:t>
            </a:r>
          </a:p>
          <a:p>
            <a:pPr lvl="1"/>
            <a:endParaRPr lang="en-US" dirty="0"/>
          </a:p>
          <a:p>
            <a:endParaRPr lang="en-US" dirty="0"/>
          </a:p>
          <a:p>
            <a:endParaRPr lang="en-US" dirty="0"/>
          </a:p>
          <a:p>
            <a:endParaRPr lang="en-US" dirty="0"/>
          </a:p>
          <a:p>
            <a:pPr marL="0" indent="0">
              <a:buNone/>
            </a:pPr>
            <a:r>
              <a:rPr lang="en-US" dirty="0"/>
              <a:t>Source:</a:t>
            </a:r>
          </a:p>
          <a:p>
            <a:pPr lvl="1"/>
            <a:r>
              <a:rPr lang="en-US" dirty="0">
                <a:hlinkClick r:id="rId2"/>
              </a:rPr>
              <a:t>https://lwn.net/Articles/816162/</a:t>
            </a:r>
            <a:endParaRPr lang="en-US" dirty="0"/>
          </a:p>
        </p:txBody>
      </p:sp>
      <p:graphicFrame>
        <p:nvGraphicFramePr>
          <p:cNvPr id="4" name="Table 3">
            <a:extLst>
              <a:ext uri="{FF2B5EF4-FFF2-40B4-BE49-F238E27FC236}">
                <a16:creationId xmlns:a16="http://schemas.microsoft.com/office/drawing/2014/main" id="{F3D33791-A47F-4CD9-AFB4-DD8DA67531A8}"/>
              </a:ext>
            </a:extLst>
          </p:cNvPr>
          <p:cNvGraphicFramePr>
            <a:graphicFrameLocks noGrp="1"/>
          </p:cNvGraphicFramePr>
          <p:nvPr>
            <p:extLst/>
          </p:nvPr>
        </p:nvGraphicFramePr>
        <p:xfrm>
          <a:off x="3048000" y="3187133"/>
          <a:ext cx="6096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444266729"/>
                    </a:ext>
                  </a:extLst>
                </a:gridCol>
                <a:gridCol w="2032000">
                  <a:extLst>
                    <a:ext uri="{9D8B030D-6E8A-4147-A177-3AD203B41FA5}">
                      <a16:colId xmlns:a16="http://schemas.microsoft.com/office/drawing/2014/main" val="1049221392"/>
                    </a:ext>
                  </a:extLst>
                </a:gridCol>
                <a:gridCol w="2032000">
                  <a:extLst>
                    <a:ext uri="{9D8B030D-6E8A-4147-A177-3AD203B41FA5}">
                      <a16:colId xmlns:a16="http://schemas.microsoft.com/office/drawing/2014/main" val="2139409920"/>
                    </a:ext>
                  </a:extLst>
                </a:gridCol>
              </a:tblGrid>
              <a:tr h="370840">
                <a:tc>
                  <a:txBody>
                    <a:bodyPr/>
                    <a:lstStyle/>
                    <a:p>
                      <a:r>
                        <a:rPr lang="en-US" dirty="0"/>
                        <a:t>Test system</a:t>
                      </a:r>
                    </a:p>
                  </a:txBody>
                  <a:tcPr/>
                </a:tc>
                <a:tc>
                  <a:txBody>
                    <a:bodyPr/>
                    <a:lstStyle/>
                    <a:p>
                      <a:r>
                        <a:rPr lang="en-US" dirty="0"/>
                        <a:t>Reported-</a:t>
                      </a:r>
                      <a:r>
                        <a:rPr lang="en-US" dirty="0" err="1"/>
                        <a:t>bys</a:t>
                      </a:r>
                      <a:endParaRPr lang="en-US" dirty="0"/>
                    </a:p>
                  </a:txBody>
                  <a:tcPr/>
                </a:tc>
                <a:tc>
                  <a:txBody>
                    <a:bodyPr/>
                    <a:lstStyle/>
                    <a:p>
                      <a:r>
                        <a:rPr lang="en-US" dirty="0"/>
                        <a:t>Percent</a:t>
                      </a:r>
                    </a:p>
                  </a:txBody>
                  <a:tcPr/>
                </a:tc>
                <a:extLst>
                  <a:ext uri="{0D108BD9-81ED-4DB2-BD59-A6C34878D82A}">
                    <a16:rowId xmlns:a16="http://schemas.microsoft.com/office/drawing/2014/main" val="665846720"/>
                  </a:ext>
                </a:extLst>
              </a:tr>
              <a:tr h="370840">
                <a:tc>
                  <a:txBody>
                    <a:bodyPr/>
                    <a:lstStyle/>
                    <a:p>
                      <a:r>
                        <a:rPr lang="en-US" dirty="0"/>
                        <a:t>Hulk Robot</a:t>
                      </a:r>
                    </a:p>
                  </a:txBody>
                  <a:tcPr/>
                </a:tc>
                <a:tc>
                  <a:txBody>
                    <a:bodyPr/>
                    <a:lstStyle/>
                    <a:p>
                      <a:r>
                        <a:rPr lang="en-US" dirty="0"/>
                        <a:t>178</a:t>
                      </a:r>
                    </a:p>
                  </a:txBody>
                  <a:tcPr/>
                </a:tc>
                <a:tc>
                  <a:txBody>
                    <a:bodyPr/>
                    <a:lstStyle/>
                    <a:p>
                      <a:r>
                        <a:rPr lang="en-US" dirty="0"/>
                        <a:t>18.6%</a:t>
                      </a:r>
                    </a:p>
                  </a:txBody>
                  <a:tcPr/>
                </a:tc>
                <a:extLst>
                  <a:ext uri="{0D108BD9-81ED-4DB2-BD59-A6C34878D82A}">
                    <a16:rowId xmlns:a16="http://schemas.microsoft.com/office/drawing/2014/main" val="130416306"/>
                  </a:ext>
                </a:extLst>
              </a:tr>
              <a:tr h="370840">
                <a:tc>
                  <a:txBody>
                    <a:bodyPr/>
                    <a:lstStyle/>
                    <a:p>
                      <a:r>
                        <a:rPr lang="en-US" dirty="0" err="1"/>
                        <a:t>Syzbot</a:t>
                      </a:r>
                      <a:endParaRPr lang="en-US" dirty="0"/>
                    </a:p>
                  </a:txBody>
                  <a:tcPr/>
                </a:tc>
                <a:tc>
                  <a:txBody>
                    <a:bodyPr/>
                    <a:lstStyle/>
                    <a:p>
                      <a:r>
                        <a:rPr lang="en-US" dirty="0"/>
                        <a:t>99</a:t>
                      </a:r>
                    </a:p>
                  </a:txBody>
                  <a:tcPr/>
                </a:tc>
                <a:tc>
                  <a:txBody>
                    <a:bodyPr/>
                    <a:lstStyle/>
                    <a:p>
                      <a:r>
                        <a:rPr lang="en-US" dirty="0"/>
                        <a:t>10.4%</a:t>
                      </a:r>
                    </a:p>
                  </a:txBody>
                  <a:tcPr/>
                </a:tc>
                <a:extLst>
                  <a:ext uri="{0D108BD9-81ED-4DB2-BD59-A6C34878D82A}">
                    <a16:rowId xmlns:a16="http://schemas.microsoft.com/office/drawing/2014/main" val="4028241903"/>
                  </a:ext>
                </a:extLst>
              </a:tr>
              <a:tr h="370840">
                <a:tc>
                  <a:txBody>
                    <a:bodyPr/>
                    <a:lstStyle/>
                    <a:p>
                      <a:r>
                        <a:rPr lang="en-US" dirty="0" err="1"/>
                        <a:t>kbuild</a:t>
                      </a:r>
                      <a:r>
                        <a:rPr lang="en-US" dirty="0"/>
                        <a:t> test robot</a:t>
                      </a:r>
                    </a:p>
                  </a:txBody>
                  <a:tcPr/>
                </a:tc>
                <a:tc>
                  <a:txBody>
                    <a:bodyPr/>
                    <a:lstStyle/>
                    <a:p>
                      <a:r>
                        <a:rPr lang="en-US" dirty="0"/>
                        <a:t>58</a:t>
                      </a:r>
                    </a:p>
                  </a:txBody>
                  <a:tcPr/>
                </a:tc>
                <a:tc>
                  <a:txBody>
                    <a:bodyPr/>
                    <a:lstStyle/>
                    <a:p>
                      <a:r>
                        <a:rPr lang="en-US" dirty="0"/>
                        <a:t>  6.1%</a:t>
                      </a:r>
                    </a:p>
                  </a:txBody>
                  <a:tcPr/>
                </a:tc>
                <a:extLst>
                  <a:ext uri="{0D108BD9-81ED-4DB2-BD59-A6C34878D82A}">
                    <a16:rowId xmlns:a16="http://schemas.microsoft.com/office/drawing/2014/main" val="2809192331"/>
                  </a:ext>
                </a:extLst>
              </a:tr>
            </a:tbl>
          </a:graphicData>
        </a:graphic>
      </p:graphicFrame>
      <p:sp>
        <p:nvSpPr>
          <p:cNvPr id="5" name="TextBox 4">
            <a:extLst>
              <a:ext uri="{FF2B5EF4-FFF2-40B4-BE49-F238E27FC236}">
                <a16:creationId xmlns:a16="http://schemas.microsoft.com/office/drawing/2014/main" id="{48600235-800D-4C1E-9803-8AAF80D09C1A}"/>
              </a:ext>
            </a:extLst>
          </p:cNvPr>
          <p:cNvSpPr txBox="1"/>
          <p:nvPr/>
        </p:nvSpPr>
        <p:spPr>
          <a:xfrm>
            <a:off x="2895600" y="6400800"/>
            <a:ext cx="6096000" cy="369332"/>
          </a:xfrm>
          <a:prstGeom prst="rect">
            <a:avLst/>
          </a:prstGeom>
          <a:noFill/>
        </p:spPr>
        <p:txBody>
          <a:bodyPr wrap="square" rtlCol="0">
            <a:spAutoFit/>
          </a:bodyPr>
          <a:lstStyle/>
          <a:p>
            <a:r>
              <a:rPr lang="en-US" i="1" dirty="0"/>
              <a:t>I, for one, welcome our new automated testing overlords.</a:t>
            </a:r>
          </a:p>
        </p:txBody>
      </p:sp>
    </p:spTree>
    <p:extLst>
      <p:ext uri="{BB962C8B-B14F-4D97-AF65-F5344CB8AC3E}">
        <p14:creationId xmlns:p14="http://schemas.microsoft.com/office/powerpoint/2010/main" val="1126055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B3310-4F65-4285-AD50-5B99160ED3D3}"/>
              </a:ext>
            </a:extLst>
          </p:cNvPr>
          <p:cNvSpPr>
            <a:spLocks noGrp="1"/>
          </p:cNvSpPr>
          <p:nvPr>
            <p:ph type="title"/>
          </p:nvPr>
        </p:nvSpPr>
        <p:spPr/>
        <p:txBody>
          <a:bodyPr/>
          <a:lstStyle/>
          <a:p>
            <a:r>
              <a:rPr lang="en-US" dirty="0"/>
              <a:t>Question</a:t>
            </a:r>
          </a:p>
        </p:txBody>
      </p:sp>
      <p:sp>
        <p:nvSpPr>
          <p:cNvPr id="3" name="Content Placeholder 2">
            <a:extLst>
              <a:ext uri="{FF2B5EF4-FFF2-40B4-BE49-F238E27FC236}">
                <a16:creationId xmlns:a16="http://schemas.microsoft.com/office/drawing/2014/main" id="{F08C9283-037A-48A7-9E54-CA36BC7CF781}"/>
              </a:ext>
            </a:extLst>
          </p:cNvPr>
          <p:cNvSpPr>
            <a:spLocks noGrp="1"/>
          </p:cNvSpPr>
          <p:nvPr>
            <p:ph idx="1"/>
          </p:nvPr>
        </p:nvSpPr>
        <p:spPr/>
        <p:txBody>
          <a:bodyPr/>
          <a:lstStyle/>
          <a:p>
            <a:pPr marL="0" indent="0">
              <a:buNone/>
            </a:pPr>
            <a:r>
              <a:rPr lang="en-US" dirty="0"/>
              <a:t>Which of the following is NOT running the Linux kernel:</a:t>
            </a:r>
          </a:p>
          <a:p>
            <a:r>
              <a:rPr lang="en-US" dirty="0">
                <a:solidFill>
                  <a:srgbClr val="00B050"/>
                </a:solidFill>
              </a:rPr>
              <a:t>Green = Mars Opportunity Rover</a:t>
            </a:r>
          </a:p>
          <a:p>
            <a:r>
              <a:rPr lang="en-US" dirty="0">
                <a:solidFill>
                  <a:srgbClr val="FF0000"/>
                </a:solidFill>
              </a:rPr>
              <a:t>Red = US Nuclear submarines</a:t>
            </a:r>
          </a:p>
          <a:p>
            <a:r>
              <a:rPr lang="en-US" dirty="0">
                <a:solidFill>
                  <a:srgbClr val="FF0000"/>
                </a:solidFill>
              </a:rPr>
              <a:t>Red</a:t>
            </a:r>
            <a:r>
              <a:rPr lang="en-US" dirty="0"/>
              <a:t> and </a:t>
            </a:r>
            <a:r>
              <a:rPr lang="en-US" dirty="0">
                <a:solidFill>
                  <a:srgbClr val="00B050"/>
                </a:solidFill>
              </a:rPr>
              <a:t>Green</a:t>
            </a:r>
            <a:r>
              <a:rPr lang="en-US" dirty="0"/>
              <a:t> = Large Hadron Collider</a:t>
            </a:r>
          </a:p>
        </p:txBody>
      </p:sp>
      <p:pic>
        <p:nvPicPr>
          <p:cNvPr id="5" name="Picture 4">
            <a:extLst>
              <a:ext uri="{FF2B5EF4-FFF2-40B4-BE49-F238E27FC236}">
                <a16:creationId xmlns:a16="http://schemas.microsoft.com/office/drawing/2014/main" id="{83A3048F-F45A-4184-A5A1-B516FDD37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4392929"/>
            <a:ext cx="2162175" cy="1729740"/>
          </a:xfrm>
          <a:prstGeom prst="rect">
            <a:avLst/>
          </a:prstGeom>
        </p:spPr>
      </p:pic>
      <p:pic>
        <p:nvPicPr>
          <p:cNvPr id="7" name="Picture 6">
            <a:extLst>
              <a:ext uri="{FF2B5EF4-FFF2-40B4-BE49-F238E27FC236}">
                <a16:creationId xmlns:a16="http://schemas.microsoft.com/office/drawing/2014/main" id="{ECE5519C-E403-404C-BF06-091A3605E1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5019" y="4392930"/>
            <a:ext cx="2163316" cy="1729740"/>
          </a:xfrm>
          <a:prstGeom prst="rect">
            <a:avLst/>
          </a:prstGeom>
        </p:spPr>
      </p:pic>
      <p:pic>
        <p:nvPicPr>
          <p:cNvPr id="9" name="Picture 8">
            <a:extLst>
              <a:ext uri="{FF2B5EF4-FFF2-40B4-BE49-F238E27FC236}">
                <a16:creationId xmlns:a16="http://schemas.microsoft.com/office/drawing/2014/main" id="{E0DD99A9-58C5-4634-BC0E-2070F96FE2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7265" y="4392929"/>
            <a:ext cx="2644828" cy="1729740"/>
          </a:xfrm>
          <a:prstGeom prst="rect">
            <a:avLst/>
          </a:prstGeom>
        </p:spPr>
      </p:pic>
    </p:spTree>
    <p:extLst>
      <p:ext uri="{BB962C8B-B14F-4D97-AF65-F5344CB8AC3E}">
        <p14:creationId xmlns:p14="http://schemas.microsoft.com/office/powerpoint/2010/main" val="15777417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B3310-4F65-4285-AD50-5B99160ED3D3}"/>
              </a:ext>
            </a:extLst>
          </p:cNvPr>
          <p:cNvSpPr>
            <a:spLocks noGrp="1"/>
          </p:cNvSpPr>
          <p:nvPr>
            <p:ph type="title"/>
          </p:nvPr>
        </p:nvSpPr>
        <p:spPr/>
        <p:txBody>
          <a:bodyPr/>
          <a:lstStyle/>
          <a:p>
            <a:r>
              <a:rPr lang="en-US" dirty="0"/>
              <a:t>Answer</a:t>
            </a:r>
          </a:p>
        </p:txBody>
      </p:sp>
      <p:sp>
        <p:nvSpPr>
          <p:cNvPr id="3" name="Content Placeholder 2">
            <a:extLst>
              <a:ext uri="{FF2B5EF4-FFF2-40B4-BE49-F238E27FC236}">
                <a16:creationId xmlns:a16="http://schemas.microsoft.com/office/drawing/2014/main" id="{F08C9283-037A-48A7-9E54-CA36BC7CF781}"/>
              </a:ext>
            </a:extLst>
          </p:cNvPr>
          <p:cNvSpPr>
            <a:spLocks noGrp="1"/>
          </p:cNvSpPr>
          <p:nvPr>
            <p:ph idx="1"/>
          </p:nvPr>
        </p:nvSpPr>
        <p:spPr>
          <a:xfrm>
            <a:off x="609600" y="1600201"/>
            <a:ext cx="10972800" cy="4876799"/>
          </a:xfrm>
        </p:spPr>
        <p:txBody>
          <a:bodyPr>
            <a:normAutofit fontScale="92500" lnSpcReduction="20000"/>
          </a:bodyPr>
          <a:lstStyle/>
          <a:p>
            <a:r>
              <a:rPr lang="en-US" dirty="0">
                <a:solidFill>
                  <a:srgbClr val="00B050"/>
                </a:solidFill>
              </a:rPr>
              <a:t>Green = Mars Opportunity Rover</a:t>
            </a:r>
          </a:p>
          <a:p>
            <a:endParaRPr lang="en-US" dirty="0">
              <a:solidFill>
                <a:srgbClr val="00B050"/>
              </a:solidFill>
            </a:endParaRPr>
          </a:p>
          <a:p>
            <a:pPr marL="0" indent="0">
              <a:buNone/>
            </a:pPr>
            <a:r>
              <a:rPr lang="en-US" dirty="0"/>
              <a:t>The rover runs VxWorks</a:t>
            </a:r>
          </a:p>
          <a:p>
            <a:pPr marL="0" indent="0">
              <a:buNone/>
            </a:pPr>
            <a:endParaRPr lang="en-US" dirty="0">
              <a:solidFill>
                <a:srgbClr val="00B050"/>
              </a:solidFill>
            </a:endParaRPr>
          </a:p>
          <a:p>
            <a:pPr marL="0" indent="0">
              <a:buNone/>
            </a:pPr>
            <a:endParaRPr lang="en-US" dirty="0">
              <a:solidFill>
                <a:srgbClr val="00B050"/>
              </a:solidFill>
            </a:endParaRPr>
          </a:p>
          <a:p>
            <a:pPr marL="0" indent="0">
              <a:buNone/>
            </a:pPr>
            <a:r>
              <a:rPr lang="en-US" dirty="0"/>
              <a:t>Sources:</a:t>
            </a:r>
          </a:p>
          <a:p>
            <a:pPr lvl="1"/>
            <a:r>
              <a:rPr lang="en-US" dirty="0">
                <a:hlinkClick r:id="rId2"/>
              </a:rPr>
              <a:t>https://www.linuxjournal.com/article/7789</a:t>
            </a:r>
            <a:endParaRPr lang="en-US" dirty="0"/>
          </a:p>
          <a:p>
            <a:pPr lvl="1"/>
            <a:r>
              <a:rPr lang="en-US" dirty="0">
                <a:hlinkClick r:id="rId3"/>
              </a:rPr>
              <a:t>https://www.omgubuntu.co.uk/2016/08/25-awesome-unexpected-things-powered-linux</a:t>
            </a:r>
            <a:endParaRPr lang="en-US" dirty="0"/>
          </a:p>
          <a:p>
            <a:pPr lvl="1"/>
            <a:r>
              <a:rPr lang="en-US" dirty="0">
                <a:hlinkClick r:id="rId4"/>
              </a:rPr>
              <a:t>https://www.computerworld.com/article/2563630/mars-rovers-get-long-distance-os-updates.html</a:t>
            </a:r>
            <a:endParaRPr lang="en-US" dirty="0"/>
          </a:p>
          <a:p>
            <a:pPr lvl="1"/>
            <a:endParaRPr lang="en-US" dirty="0"/>
          </a:p>
          <a:p>
            <a:pPr marL="0" indent="0">
              <a:buNone/>
            </a:pPr>
            <a:endParaRPr lang="en-US" dirty="0"/>
          </a:p>
        </p:txBody>
      </p:sp>
      <p:pic>
        <p:nvPicPr>
          <p:cNvPr id="5" name="Picture 4">
            <a:extLst>
              <a:ext uri="{FF2B5EF4-FFF2-40B4-BE49-F238E27FC236}">
                <a16:creationId xmlns:a16="http://schemas.microsoft.com/office/drawing/2014/main" id="{AAE7D185-B9A5-4AB7-BCFC-A588B295F3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00" y="757536"/>
            <a:ext cx="4076898" cy="3261518"/>
          </a:xfrm>
          <a:prstGeom prst="rect">
            <a:avLst/>
          </a:prstGeom>
        </p:spPr>
      </p:pic>
    </p:spTree>
    <p:extLst>
      <p:ext uri="{BB962C8B-B14F-4D97-AF65-F5344CB8AC3E}">
        <p14:creationId xmlns:p14="http://schemas.microsoft.com/office/powerpoint/2010/main" val="21088927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p>
        </p:txBody>
      </p:sp>
      <p:sp>
        <p:nvSpPr>
          <p:cNvPr id="3" name="Content Placeholder 2"/>
          <p:cNvSpPr>
            <a:spLocks noGrp="1"/>
          </p:cNvSpPr>
          <p:nvPr>
            <p:ph idx="1"/>
          </p:nvPr>
        </p:nvSpPr>
        <p:spPr/>
        <p:txBody>
          <a:bodyPr/>
          <a:lstStyle/>
          <a:p>
            <a:pPr marL="0" indent="0">
              <a:buNone/>
            </a:pPr>
            <a:r>
              <a:rPr lang="en-US" sz="2800" dirty="0"/>
              <a:t>A significant security exploit in the “</a:t>
            </a:r>
            <a:r>
              <a:rPr lang="en-US" sz="2800" dirty="0" err="1"/>
              <a:t>spectre</a:t>
            </a:r>
            <a:r>
              <a:rPr lang="en-US" sz="2800" dirty="0"/>
              <a:t>” family is called what?</a:t>
            </a:r>
          </a:p>
          <a:p>
            <a:r>
              <a:rPr lang="en-US" dirty="0">
                <a:solidFill>
                  <a:srgbClr val="00B050"/>
                </a:solidFill>
              </a:rPr>
              <a:t>Green = </a:t>
            </a:r>
            <a:r>
              <a:rPr lang="en-US" dirty="0" err="1">
                <a:solidFill>
                  <a:srgbClr val="00B050"/>
                </a:solidFill>
              </a:rPr>
              <a:t>Zombieland</a:t>
            </a:r>
            <a:endParaRPr lang="en-US" dirty="0">
              <a:solidFill>
                <a:srgbClr val="00B050"/>
              </a:solidFill>
            </a:endParaRPr>
          </a:p>
          <a:p>
            <a:r>
              <a:rPr lang="en-US" dirty="0">
                <a:solidFill>
                  <a:srgbClr val="FF0000"/>
                </a:solidFill>
              </a:rPr>
              <a:t>Red = </a:t>
            </a:r>
            <a:r>
              <a:rPr lang="en-US" dirty="0" err="1">
                <a:solidFill>
                  <a:srgbClr val="FF0000"/>
                </a:solidFill>
              </a:rPr>
              <a:t>Zombieload</a:t>
            </a:r>
            <a:r>
              <a:rPr lang="en-US" dirty="0">
                <a:solidFill>
                  <a:srgbClr val="FF0000"/>
                </a:solidFill>
              </a:rPr>
              <a:t> Attack</a:t>
            </a:r>
            <a:endParaRPr lang="en-US" dirty="0"/>
          </a:p>
        </p:txBody>
      </p:sp>
      <p:pic>
        <p:nvPicPr>
          <p:cNvPr id="5" name="Picture 4">
            <a:extLst>
              <a:ext uri="{FF2B5EF4-FFF2-40B4-BE49-F238E27FC236}">
                <a16:creationId xmlns:a16="http://schemas.microsoft.com/office/drawing/2014/main" id="{97BD9464-1A88-461F-85C1-10921B26A1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200" y="2514599"/>
            <a:ext cx="2895600" cy="3689751"/>
          </a:xfrm>
          <a:prstGeom prst="rect">
            <a:avLst/>
          </a:prstGeom>
        </p:spPr>
      </p:pic>
    </p:spTree>
    <p:extLst>
      <p:ext uri="{BB962C8B-B14F-4D97-AF65-F5344CB8AC3E}">
        <p14:creationId xmlns:p14="http://schemas.microsoft.com/office/powerpoint/2010/main" val="2549198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32548" y="2741709"/>
            <a:ext cx="2697046" cy="1396219"/>
          </a:xfrm>
        </p:spPr>
        <p:txBody>
          <a:bodyPr/>
          <a:lstStyle/>
          <a:p>
            <a:pPr>
              <a:lnSpc>
                <a:spcPts val="3620"/>
              </a:lnSpc>
            </a:pPr>
            <a:r>
              <a:rPr lang="en-US" sz="2000" dirty="0"/>
              <a:t>Thank You to Our </a:t>
            </a:r>
            <a:br>
              <a:rPr lang="en-US" dirty="0"/>
            </a:br>
            <a:r>
              <a:rPr lang="en-US" dirty="0"/>
              <a:t>Gold Sponsors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87870" y="2446408"/>
            <a:ext cx="2903076" cy="793903"/>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5062" y="4137926"/>
            <a:ext cx="2648690" cy="401970"/>
          </a:xfrm>
          <a:prstGeom prst="rect">
            <a:avLst/>
          </a:prstGeom>
        </p:spPr>
      </p:pic>
    </p:spTree>
    <p:extLst>
      <p:ext uri="{BB962C8B-B14F-4D97-AF65-F5344CB8AC3E}">
        <p14:creationId xmlns:p14="http://schemas.microsoft.com/office/powerpoint/2010/main" val="7100343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a:t>
            </a:r>
          </a:p>
        </p:txBody>
      </p:sp>
      <p:sp>
        <p:nvSpPr>
          <p:cNvPr id="3" name="Content Placeholder 2"/>
          <p:cNvSpPr>
            <a:spLocks noGrp="1"/>
          </p:cNvSpPr>
          <p:nvPr>
            <p:ph idx="1"/>
          </p:nvPr>
        </p:nvSpPr>
        <p:spPr>
          <a:xfrm>
            <a:off x="990600" y="1600202"/>
            <a:ext cx="10744200" cy="4525963"/>
          </a:xfrm>
        </p:spPr>
        <p:txBody>
          <a:bodyPr>
            <a:normAutofit/>
          </a:bodyPr>
          <a:lstStyle/>
          <a:p>
            <a:r>
              <a:rPr lang="en-US" dirty="0">
                <a:solidFill>
                  <a:srgbClr val="FF0000"/>
                </a:solidFill>
              </a:rPr>
              <a:t>Red = </a:t>
            </a:r>
            <a:r>
              <a:rPr lang="en-US" dirty="0" err="1">
                <a:solidFill>
                  <a:srgbClr val="FF0000"/>
                </a:solidFill>
              </a:rPr>
              <a:t>Zombieload</a:t>
            </a:r>
            <a:r>
              <a:rPr lang="en-US" dirty="0">
                <a:solidFill>
                  <a:srgbClr val="FF0000"/>
                </a:solidFill>
              </a:rPr>
              <a:t> Attack</a:t>
            </a:r>
          </a:p>
          <a:p>
            <a:endParaRPr lang="en-US" dirty="0">
              <a:solidFill>
                <a:srgbClr val="FF0000"/>
              </a:solidFill>
            </a:endParaRPr>
          </a:p>
          <a:p>
            <a:pPr marL="0" indent="0">
              <a:buNone/>
            </a:pPr>
            <a:r>
              <a:rPr lang="en-US" dirty="0" err="1"/>
              <a:t>ZombieLand</a:t>
            </a:r>
            <a:r>
              <a:rPr lang="en-US" dirty="0"/>
              <a:t> is a movie</a:t>
            </a:r>
          </a:p>
          <a:p>
            <a:pPr marL="0" indent="0">
              <a:buNone/>
              <a:defRPr/>
            </a:pP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46073" y="3505199"/>
            <a:ext cx="1719854" cy="243840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1691" y="3505199"/>
            <a:ext cx="1487838" cy="2438401"/>
          </a:xfrm>
          <a:prstGeom prst="rect">
            <a:avLst/>
          </a:prstGeom>
        </p:spPr>
      </p:pic>
      <p:sp>
        <p:nvSpPr>
          <p:cNvPr id="6" name="TextBox 5"/>
          <p:cNvSpPr txBox="1"/>
          <p:nvPr/>
        </p:nvSpPr>
        <p:spPr>
          <a:xfrm>
            <a:off x="8001000" y="3752615"/>
            <a:ext cx="914400" cy="1569660"/>
          </a:xfrm>
          <a:prstGeom prst="rect">
            <a:avLst/>
          </a:prstGeom>
          <a:noFill/>
        </p:spPr>
        <p:txBody>
          <a:bodyPr wrap="square" rtlCol="0">
            <a:spAutoFit/>
          </a:bodyPr>
          <a:lstStyle/>
          <a:p>
            <a:r>
              <a:rPr lang="en-US" sz="9600" dirty="0"/>
              <a:t>≠</a:t>
            </a:r>
          </a:p>
        </p:txBody>
      </p:sp>
    </p:spTree>
    <p:extLst>
      <p:ext uri="{BB962C8B-B14F-4D97-AF65-F5344CB8AC3E}">
        <p14:creationId xmlns:p14="http://schemas.microsoft.com/office/powerpoint/2010/main" val="12534846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116D3-DAD0-4EDB-85EA-75E33B2986BD}"/>
              </a:ext>
            </a:extLst>
          </p:cNvPr>
          <p:cNvSpPr>
            <a:spLocks noGrp="1"/>
          </p:cNvSpPr>
          <p:nvPr>
            <p:ph type="title"/>
          </p:nvPr>
        </p:nvSpPr>
        <p:spPr/>
        <p:txBody>
          <a:bodyPr/>
          <a:lstStyle/>
          <a:p>
            <a:r>
              <a:rPr lang="en-US" dirty="0"/>
              <a:t>Question</a:t>
            </a:r>
          </a:p>
        </p:txBody>
      </p:sp>
      <p:sp>
        <p:nvSpPr>
          <p:cNvPr id="3" name="Content Placeholder 2">
            <a:extLst>
              <a:ext uri="{FF2B5EF4-FFF2-40B4-BE49-F238E27FC236}">
                <a16:creationId xmlns:a16="http://schemas.microsoft.com/office/drawing/2014/main" id="{72CBB841-5AD5-40D0-8F1C-C63DE009F440}"/>
              </a:ext>
            </a:extLst>
          </p:cNvPr>
          <p:cNvSpPr>
            <a:spLocks noGrp="1"/>
          </p:cNvSpPr>
          <p:nvPr>
            <p:ph idx="1"/>
          </p:nvPr>
        </p:nvSpPr>
        <p:spPr/>
        <p:txBody>
          <a:bodyPr/>
          <a:lstStyle/>
          <a:p>
            <a:pPr marL="0" indent="0">
              <a:buNone/>
            </a:pPr>
            <a:r>
              <a:rPr lang="en-US" dirty="0"/>
              <a:t>Can the Linux scheduler can take into account the thermal status of a processor?</a:t>
            </a:r>
          </a:p>
          <a:p>
            <a:r>
              <a:rPr lang="en-US" dirty="0">
                <a:solidFill>
                  <a:srgbClr val="00B050"/>
                </a:solidFill>
              </a:rPr>
              <a:t>Green = Yes</a:t>
            </a:r>
          </a:p>
          <a:p>
            <a:r>
              <a:rPr lang="en-US" dirty="0">
                <a:solidFill>
                  <a:srgbClr val="C00000"/>
                </a:solidFill>
              </a:rPr>
              <a:t>Red = No</a:t>
            </a:r>
          </a:p>
        </p:txBody>
      </p:sp>
      <p:pic>
        <p:nvPicPr>
          <p:cNvPr id="5" name="Picture 4">
            <a:extLst>
              <a:ext uri="{FF2B5EF4-FFF2-40B4-BE49-F238E27FC236}">
                <a16:creationId xmlns:a16="http://schemas.microsoft.com/office/drawing/2014/main" id="{6A6A656C-8DE4-4659-B749-D79B675325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2012" y="2628900"/>
            <a:ext cx="5492523" cy="3086100"/>
          </a:xfrm>
          <a:prstGeom prst="rect">
            <a:avLst/>
          </a:prstGeom>
        </p:spPr>
      </p:pic>
    </p:spTree>
    <p:extLst>
      <p:ext uri="{BB962C8B-B14F-4D97-AF65-F5344CB8AC3E}">
        <p14:creationId xmlns:p14="http://schemas.microsoft.com/office/powerpoint/2010/main" val="31238796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BC8B7-8526-434F-8D44-82B6146A0B0F}"/>
              </a:ext>
            </a:extLst>
          </p:cNvPr>
          <p:cNvSpPr>
            <a:spLocks noGrp="1"/>
          </p:cNvSpPr>
          <p:nvPr>
            <p:ph type="title"/>
          </p:nvPr>
        </p:nvSpPr>
        <p:spPr/>
        <p:txBody>
          <a:bodyPr/>
          <a:lstStyle/>
          <a:p>
            <a:r>
              <a:rPr lang="en-US" dirty="0"/>
              <a:t>Answer</a:t>
            </a:r>
          </a:p>
        </p:txBody>
      </p:sp>
      <p:sp>
        <p:nvSpPr>
          <p:cNvPr id="3" name="Content Placeholder 2">
            <a:extLst>
              <a:ext uri="{FF2B5EF4-FFF2-40B4-BE49-F238E27FC236}">
                <a16:creationId xmlns:a16="http://schemas.microsoft.com/office/drawing/2014/main" id="{50CBBFCB-D984-44CC-AB4C-A21EE0CD1D79}"/>
              </a:ext>
            </a:extLst>
          </p:cNvPr>
          <p:cNvSpPr>
            <a:spLocks noGrp="1"/>
          </p:cNvSpPr>
          <p:nvPr>
            <p:ph idx="1"/>
          </p:nvPr>
        </p:nvSpPr>
        <p:spPr/>
        <p:txBody>
          <a:bodyPr>
            <a:normAutofit/>
          </a:bodyPr>
          <a:lstStyle/>
          <a:p>
            <a:r>
              <a:rPr lang="en-US" dirty="0">
                <a:solidFill>
                  <a:srgbClr val="00B050"/>
                </a:solidFill>
              </a:rPr>
              <a:t>Green = Yes</a:t>
            </a:r>
          </a:p>
          <a:p>
            <a:pPr marL="0" indent="0">
              <a:buNone/>
            </a:pPr>
            <a:endParaRPr lang="en-US" dirty="0"/>
          </a:p>
          <a:p>
            <a:pPr marL="0" indent="0">
              <a:buNone/>
            </a:pPr>
            <a:r>
              <a:rPr lang="en-US" dirty="0"/>
              <a:t>As of kernel v5.7, there is a new “Thermal Pressure” API and thermal governors in the kernel, which can help shift processing from overheated CPUs.</a:t>
            </a:r>
          </a:p>
          <a:p>
            <a:pPr marL="0" indent="0">
              <a:buNone/>
            </a:pPr>
            <a:endParaRPr lang="en-US" dirty="0"/>
          </a:p>
          <a:p>
            <a:pPr marL="0" indent="0">
              <a:buNone/>
            </a:pPr>
            <a:r>
              <a:rPr lang="en-US" dirty="0"/>
              <a:t>Source:</a:t>
            </a:r>
          </a:p>
          <a:p>
            <a:pPr marL="0" indent="0">
              <a:buNone/>
            </a:pPr>
            <a:r>
              <a:rPr lang="en-US" dirty="0">
                <a:hlinkClick r:id="rId2"/>
              </a:rPr>
              <a:t>http://lwn.net/Articles/788380</a:t>
            </a:r>
            <a:endParaRPr lang="en-US" dirty="0"/>
          </a:p>
          <a:p>
            <a:pPr marL="0" indent="0">
              <a:buNone/>
            </a:pPr>
            <a:endParaRPr lang="en-US" dirty="0"/>
          </a:p>
          <a:p>
            <a:endParaRPr lang="en-US" dirty="0"/>
          </a:p>
        </p:txBody>
      </p:sp>
    </p:spTree>
    <p:extLst>
      <p:ext uri="{BB962C8B-B14F-4D97-AF65-F5344CB8AC3E}">
        <p14:creationId xmlns:p14="http://schemas.microsoft.com/office/powerpoint/2010/main" val="24254024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a:t>
            </a:r>
          </a:p>
        </p:txBody>
      </p:sp>
      <p:sp>
        <p:nvSpPr>
          <p:cNvPr id="3" name="Content Placeholder 2"/>
          <p:cNvSpPr>
            <a:spLocks noGrp="1"/>
          </p:cNvSpPr>
          <p:nvPr>
            <p:ph idx="1"/>
          </p:nvPr>
        </p:nvSpPr>
        <p:spPr/>
        <p:txBody>
          <a:bodyPr/>
          <a:lstStyle/>
          <a:p>
            <a:pPr marL="0" indent="0">
              <a:buNone/>
            </a:pPr>
            <a:r>
              <a:rPr lang="en-US" sz="2800" dirty="0"/>
              <a:t>After 13 long years out-of-tree, the PREEMPT_RT patch set is now poised to be accepted into mainline.  The initial </a:t>
            </a:r>
            <a:r>
              <a:rPr lang="en-US" sz="2800" dirty="0" err="1"/>
              <a:t>kconfig</a:t>
            </a:r>
            <a:r>
              <a:rPr lang="en-US" sz="2800" dirty="0"/>
              <a:t> entry has already been accepted.</a:t>
            </a:r>
          </a:p>
          <a:p>
            <a:r>
              <a:rPr lang="en-US" dirty="0">
                <a:solidFill>
                  <a:srgbClr val="00B050"/>
                </a:solidFill>
              </a:rPr>
              <a:t>Green = True</a:t>
            </a:r>
          </a:p>
          <a:p>
            <a:r>
              <a:rPr lang="en-US" dirty="0">
                <a:solidFill>
                  <a:srgbClr val="FF0000"/>
                </a:solidFill>
              </a:rPr>
              <a:t>Red = False</a:t>
            </a:r>
            <a:endParaRPr lang="en-US" dirty="0"/>
          </a:p>
        </p:txBody>
      </p:sp>
      <p:pic>
        <p:nvPicPr>
          <p:cNvPr id="5" name="Picture 4">
            <a:extLst>
              <a:ext uri="{FF2B5EF4-FFF2-40B4-BE49-F238E27FC236}">
                <a16:creationId xmlns:a16="http://schemas.microsoft.com/office/drawing/2014/main" id="{A8055DEA-5EFF-4ADA-B889-F0FDA1A91B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24731" y="2955927"/>
            <a:ext cx="3352800" cy="3352800"/>
          </a:xfrm>
          <a:prstGeom prst="rect">
            <a:avLst/>
          </a:prstGeom>
        </p:spPr>
      </p:pic>
    </p:spTree>
    <p:extLst>
      <p:ext uri="{BB962C8B-B14F-4D97-AF65-F5344CB8AC3E}">
        <p14:creationId xmlns:p14="http://schemas.microsoft.com/office/powerpoint/2010/main" val="28276314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a:t>
            </a:r>
          </a:p>
        </p:txBody>
      </p:sp>
      <p:sp>
        <p:nvSpPr>
          <p:cNvPr id="3" name="Content Placeholder 2"/>
          <p:cNvSpPr>
            <a:spLocks noGrp="1"/>
          </p:cNvSpPr>
          <p:nvPr>
            <p:ph idx="1"/>
          </p:nvPr>
        </p:nvSpPr>
        <p:spPr>
          <a:xfrm>
            <a:off x="1981200" y="1600202"/>
            <a:ext cx="7924800" cy="4525963"/>
          </a:xfrm>
        </p:spPr>
        <p:txBody>
          <a:bodyPr>
            <a:normAutofit/>
          </a:bodyPr>
          <a:lstStyle/>
          <a:p>
            <a:r>
              <a:rPr lang="en-US" dirty="0">
                <a:solidFill>
                  <a:srgbClr val="00B050"/>
                </a:solidFill>
              </a:rPr>
              <a:t>Green = True</a:t>
            </a:r>
            <a:r>
              <a:rPr lang="en-US" dirty="0">
                <a:solidFill>
                  <a:srgbClr val="FF0000"/>
                </a:solidFill>
              </a:rPr>
              <a:t> </a:t>
            </a:r>
          </a:p>
          <a:p>
            <a:pPr marL="0" indent="0">
              <a:buNone/>
            </a:pPr>
            <a:endParaRPr lang="en-US" dirty="0"/>
          </a:p>
          <a:p>
            <a:pPr marL="0" indent="0">
              <a:buNone/>
              <a:defRPr/>
            </a:pPr>
            <a:r>
              <a:rPr lang="en-US" dirty="0"/>
              <a:t>The </a:t>
            </a:r>
            <a:r>
              <a:rPr lang="en-US" dirty="0" err="1"/>
              <a:t>kconfig</a:t>
            </a:r>
            <a:r>
              <a:rPr lang="en-US" dirty="0"/>
              <a:t> entry for PREEMPT_RT was added in the 5.3 kernel.  See kernel/</a:t>
            </a:r>
            <a:r>
              <a:rPr lang="en-US" dirty="0" err="1"/>
              <a:t>Kconfig.preempt</a:t>
            </a:r>
            <a:r>
              <a:rPr lang="en-US" dirty="0"/>
              <a: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4782" y="4038601"/>
            <a:ext cx="3957637" cy="2477825"/>
          </a:xfrm>
          <a:prstGeom prst="rect">
            <a:avLst/>
          </a:prstGeom>
        </p:spPr>
      </p:pic>
    </p:spTree>
    <p:extLst>
      <p:ext uri="{BB962C8B-B14F-4D97-AF65-F5344CB8AC3E}">
        <p14:creationId xmlns:p14="http://schemas.microsoft.com/office/powerpoint/2010/main" val="29055787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0" i="0" u="none" strike="noStrike" kern="1200" dirty="0">
                <a:solidFill>
                  <a:schemeClr val="tx1"/>
                </a:solidFill>
                <a:latin typeface="+mn-lt"/>
                <a:ea typeface="+mn-ea"/>
                <a:cs typeface="+mn-cs"/>
              </a:rPr>
              <a:t>Question -</a:t>
            </a:r>
            <a:r>
              <a:rPr lang="en-US" b="0" i="0" u="none" strike="noStrike" kern="1200" baseline="0" dirty="0">
                <a:solidFill>
                  <a:schemeClr val="tx1"/>
                </a:solidFill>
                <a:latin typeface="+mn-lt"/>
                <a:ea typeface="+mn-ea"/>
                <a:cs typeface="+mn-cs"/>
              </a:rPr>
              <a:t> 33</a:t>
            </a:r>
            <a:endParaRPr lang="en-US" dirty="0"/>
          </a:p>
        </p:txBody>
      </p:sp>
      <p:sp>
        <p:nvSpPr>
          <p:cNvPr id="3" name="Content Placeholder 2"/>
          <p:cNvSpPr>
            <a:spLocks noGrp="1"/>
          </p:cNvSpPr>
          <p:nvPr>
            <p:ph idx="1"/>
          </p:nvPr>
        </p:nvSpPr>
        <p:spPr/>
        <p:txBody>
          <a:bodyPr>
            <a:normAutofit/>
          </a:bodyPr>
          <a:lstStyle/>
          <a:p>
            <a:pPr lvl="0"/>
            <a:r>
              <a:rPr lang="en-US" dirty="0"/>
              <a:t>Despite being bitten by a penguin, </a:t>
            </a:r>
            <a:r>
              <a:rPr lang="en-US" dirty="0" err="1"/>
              <a:t>Linus</a:t>
            </a:r>
            <a:r>
              <a:rPr lang="en-US" dirty="0"/>
              <a:t> </a:t>
            </a:r>
            <a:r>
              <a:rPr lang="en-US" dirty="0" err="1"/>
              <a:t>Torvalds</a:t>
            </a:r>
            <a:r>
              <a:rPr lang="en-US" dirty="0"/>
              <a:t> likes penguins. </a:t>
            </a:r>
          </a:p>
          <a:p>
            <a:pPr lvl="1" rtl="0"/>
            <a:r>
              <a:rPr lang="en-US" sz="3200" dirty="0">
                <a:solidFill>
                  <a:srgbClr val="00B050"/>
                </a:solidFill>
              </a:rPr>
              <a:t>Green = True</a:t>
            </a:r>
          </a:p>
          <a:p>
            <a:pPr lvl="1" rtl="0"/>
            <a:r>
              <a:rPr lang="en-US" sz="3200" dirty="0">
                <a:solidFill>
                  <a:srgbClr val="FF0000"/>
                </a:solidFill>
              </a:rPr>
              <a:t>Red = False</a:t>
            </a:r>
          </a:p>
        </p:txBody>
      </p:sp>
      <p:pic>
        <p:nvPicPr>
          <p:cNvPr id="4" name="Picture 3" descr="q4_linux_funny_tux_2560x1440_wallpaper_www.wall321.com_23.jpg"/>
          <p:cNvPicPr>
            <a:picLocks noChangeAspect="1"/>
          </p:cNvPicPr>
          <p:nvPr/>
        </p:nvPicPr>
        <p:blipFill>
          <a:blip r:embed="rId2" cstate="print"/>
          <a:stretch>
            <a:fillRect/>
          </a:stretch>
        </p:blipFill>
        <p:spPr>
          <a:xfrm>
            <a:off x="5418667" y="3200401"/>
            <a:ext cx="5029200" cy="2828925"/>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a:t>
            </a:r>
          </a:p>
        </p:txBody>
      </p:sp>
      <p:sp>
        <p:nvSpPr>
          <p:cNvPr id="3" name="Content Placeholder 2"/>
          <p:cNvSpPr>
            <a:spLocks noGrp="1"/>
          </p:cNvSpPr>
          <p:nvPr>
            <p:ph idx="1"/>
          </p:nvPr>
        </p:nvSpPr>
        <p:spPr/>
        <p:txBody>
          <a:bodyPr>
            <a:normAutofit fontScale="92500" lnSpcReduction="10000"/>
          </a:bodyPr>
          <a:lstStyle/>
          <a:p>
            <a:r>
              <a:rPr lang="en-US" dirty="0">
                <a:solidFill>
                  <a:srgbClr val="00B050"/>
                </a:solidFill>
              </a:rPr>
              <a:t>Green:</a:t>
            </a:r>
            <a:r>
              <a:rPr lang="en-US" baseline="0" dirty="0">
                <a:solidFill>
                  <a:srgbClr val="00B050"/>
                </a:solidFill>
              </a:rPr>
              <a:t> True</a:t>
            </a:r>
          </a:p>
          <a:p>
            <a:endParaRPr lang="en-US" baseline="0" dirty="0"/>
          </a:p>
          <a:p>
            <a:pPr indent="0">
              <a:buNone/>
            </a:pPr>
            <a:r>
              <a:rPr lang="en-US" dirty="0"/>
              <a:t>Linus was bitten by a penguin</a:t>
            </a:r>
          </a:p>
          <a:p>
            <a:pPr indent="0">
              <a:buNone/>
            </a:pPr>
            <a:r>
              <a:rPr lang="en-US" dirty="0"/>
              <a:t>in 1993 while in Australia for a</a:t>
            </a:r>
          </a:p>
          <a:p>
            <a:pPr indent="0">
              <a:buNone/>
            </a:pPr>
            <a:r>
              <a:rPr lang="en-US" dirty="0"/>
              <a:t>speaking engagement.  But he’s OK with them now.</a:t>
            </a:r>
          </a:p>
          <a:p>
            <a:pPr indent="0">
              <a:buNone/>
            </a:pPr>
            <a:endParaRPr lang="en-US" dirty="0"/>
          </a:p>
          <a:p>
            <a:pPr indent="0">
              <a:buNone/>
            </a:pPr>
            <a:r>
              <a:rPr lang="en-US" dirty="0"/>
              <a:t>Source:</a:t>
            </a:r>
          </a:p>
          <a:p>
            <a:pPr indent="0">
              <a:buNone/>
            </a:pPr>
            <a:r>
              <a:rPr lang="en-US" sz="2600" dirty="0">
                <a:hlinkClick r:id="rId2"/>
              </a:rPr>
              <a:t>https://fossbytes.com/why-is-the-penguin-tux-the-official-mascot-of-linux-because-torvalds-had-penguinitis/</a:t>
            </a:r>
            <a:endParaRPr lang="en-US" sz="2600" dirty="0"/>
          </a:p>
          <a:p>
            <a:pPr indent="0">
              <a:buNone/>
            </a:pPr>
            <a:endParaRPr lang="en-US" dirty="0"/>
          </a:p>
          <a:p>
            <a:pPr indent="0">
              <a:buNone/>
            </a:pPr>
            <a:endParaRPr lang="en-US" sz="2200" dirty="0"/>
          </a:p>
          <a:p>
            <a:pPr indent="0">
              <a:buNone/>
            </a:pPr>
            <a:endParaRPr lang="en-US" baseline="0" dirty="0"/>
          </a:p>
        </p:txBody>
      </p:sp>
      <p:pic>
        <p:nvPicPr>
          <p:cNvPr id="4" name="Picture 3" descr="a4_elinux_tux_Logo_clear.png"/>
          <p:cNvPicPr>
            <a:picLocks noChangeAspect="1"/>
          </p:cNvPicPr>
          <p:nvPr/>
        </p:nvPicPr>
        <p:blipFill>
          <a:blip r:embed="rId3" cstate="print"/>
          <a:stretch>
            <a:fillRect/>
          </a:stretch>
        </p:blipFill>
        <p:spPr>
          <a:xfrm>
            <a:off x="7696201" y="278650"/>
            <a:ext cx="2615997" cy="279993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Question</a:t>
            </a:r>
          </a:p>
        </p:txBody>
      </p:sp>
      <p:sp>
        <p:nvSpPr>
          <p:cNvPr id="3" name="Content Placeholder 2"/>
          <p:cNvSpPr>
            <a:spLocks noGrp="1"/>
          </p:cNvSpPr>
          <p:nvPr>
            <p:ph idx="1"/>
          </p:nvPr>
        </p:nvSpPr>
        <p:spPr/>
        <p:txBody>
          <a:bodyPr/>
          <a:lstStyle/>
          <a:p>
            <a:pPr>
              <a:buNone/>
            </a:pPr>
            <a:r>
              <a:rPr lang="en-US" dirty="0"/>
              <a:t>Linux was first called:</a:t>
            </a:r>
          </a:p>
          <a:p>
            <a:endParaRPr lang="en-US" dirty="0"/>
          </a:p>
          <a:p>
            <a:r>
              <a:rPr lang="en-US" dirty="0">
                <a:solidFill>
                  <a:srgbClr val="00B050"/>
                </a:solidFill>
              </a:rPr>
              <a:t>Green = Linus’ Unix</a:t>
            </a:r>
          </a:p>
          <a:p>
            <a:r>
              <a:rPr lang="en-US" dirty="0">
                <a:solidFill>
                  <a:srgbClr val="FF0000"/>
                </a:solidFill>
              </a:rPr>
              <a:t>Red = </a:t>
            </a:r>
            <a:r>
              <a:rPr lang="en-US" dirty="0" err="1">
                <a:solidFill>
                  <a:srgbClr val="FF0000"/>
                </a:solidFill>
              </a:rPr>
              <a:t>Freax</a:t>
            </a:r>
            <a:endParaRPr lang="en-US" dirty="0">
              <a:solidFill>
                <a:srgbClr val="FF0000"/>
              </a:solidFill>
            </a:endParaRPr>
          </a:p>
        </p:txBody>
      </p:sp>
      <p:pic>
        <p:nvPicPr>
          <p:cNvPr id="6146" name="Picture 2" descr="C:\Users\10102229\Documents\CEWG\Conferences\2014-04-ELC\closing-game\Linus_Torvalds.png"/>
          <p:cNvPicPr>
            <a:picLocks noChangeAspect="1" noChangeArrowheads="1"/>
          </p:cNvPicPr>
          <p:nvPr/>
        </p:nvPicPr>
        <p:blipFill>
          <a:blip r:embed="rId2" cstate="print"/>
          <a:srcRect/>
          <a:stretch>
            <a:fillRect/>
          </a:stretch>
        </p:blipFill>
        <p:spPr bwMode="auto">
          <a:xfrm>
            <a:off x="6324601" y="2057401"/>
            <a:ext cx="2833687" cy="3374793"/>
          </a:xfrm>
          <a:prstGeom prst="rect">
            <a:avLst/>
          </a:prstGeom>
          <a:noFill/>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Answer</a:t>
            </a:r>
          </a:p>
        </p:txBody>
      </p:sp>
      <p:sp>
        <p:nvSpPr>
          <p:cNvPr id="3" name="Content Placeholder 2"/>
          <p:cNvSpPr>
            <a:spLocks noGrp="1"/>
          </p:cNvSpPr>
          <p:nvPr>
            <p:ph idx="1"/>
          </p:nvPr>
        </p:nvSpPr>
        <p:spPr/>
        <p:txBody>
          <a:bodyPr/>
          <a:lstStyle/>
          <a:p>
            <a:pPr lvl="0"/>
            <a:r>
              <a:rPr lang="en-US" dirty="0">
                <a:solidFill>
                  <a:srgbClr val="FF0000"/>
                </a:solidFill>
              </a:rPr>
              <a:t>Red = </a:t>
            </a:r>
            <a:r>
              <a:rPr lang="en-US" dirty="0" err="1">
                <a:solidFill>
                  <a:srgbClr val="FF0000"/>
                </a:solidFill>
              </a:rPr>
              <a:t>Freax</a:t>
            </a:r>
            <a:endParaRPr lang="en-US" dirty="0">
              <a:solidFill>
                <a:srgbClr val="FF0000"/>
              </a:solidFill>
            </a:endParaRPr>
          </a:p>
          <a:p>
            <a:pPr marL="0" indent="0">
              <a:buNone/>
            </a:pPr>
            <a:endParaRPr lang="en-US" dirty="0"/>
          </a:p>
          <a:p>
            <a:pPr marL="0" indent="0">
              <a:buNone/>
            </a:pPr>
            <a:r>
              <a:rPr lang="en-US" dirty="0"/>
              <a:t>Yeah.  Really.</a:t>
            </a:r>
          </a:p>
          <a:p>
            <a:pPr marL="0" indent="0">
              <a:buNone/>
            </a:pPr>
            <a:endParaRPr lang="en-US" dirty="0"/>
          </a:p>
          <a:p>
            <a:pPr marL="0" indent="0">
              <a:buNone/>
            </a:pPr>
            <a:r>
              <a:rPr lang="en-US" dirty="0"/>
              <a:t>Source:</a:t>
            </a:r>
          </a:p>
          <a:p>
            <a:pPr marL="0" indent="0">
              <a:buNone/>
            </a:pPr>
            <a:r>
              <a:rPr lang="en-US" dirty="0">
                <a:hlinkClick r:id="rId2"/>
              </a:rPr>
              <a:t>https://en.wikipedia.org/wiki/History_of_Linux</a:t>
            </a:r>
            <a:endParaRPr lang="en-US" dirty="0"/>
          </a:p>
          <a:p>
            <a:pPr marL="0" indent="0">
              <a:buNone/>
            </a:pPr>
            <a:endParaRPr lang="en-US" dirty="0"/>
          </a:p>
        </p:txBody>
      </p:sp>
      <p:sp>
        <p:nvSpPr>
          <p:cNvPr id="4" name="TextBox 3">
            <a:extLst>
              <a:ext uri="{FF2B5EF4-FFF2-40B4-BE49-F238E27FC236}">
                <a16:creationId xmlns:a16="http://schemas.microsoft.com/office/drawing/2014/main" id="{53365178-383E-447E-ACCD-54991D94E649}"/>
              </a:ext>
            </a:extLst>
          </p:cNvPr>
          <p:cNvSpPr txBox="1"/>
          <p:nvPr/>
        </p:nvSpPr>
        <p:spPr>
          <a:xfrm>
            <a:off x="2971800" y="6324767"/>
            <a:ext cx="6477000" cy="369332"/>
          </a:xfrm>
          <a:prstGeom prst="rect">
            <a:avLst/>
          </a:prstGeom>
          <a:noFill/>
        </p:spPr>
        <p:txBody>
          <a:bodyPr wrap="square" rtlCol="0">
            <a:spAutoFit/>
          </a:bodyPr>
          <a:lstStyle/>
          <a:p>
            <a:r>
              <a:rPr lang="en-US" i="1" dirty="0"/>
              <a:t>And to think, we could have had an “Embedded </a:t>
            </a:r>
            <a:r>
              <a:rPr lang="en-US" i="1" dirty="0" err="1"/>
              <a:t>Freax</a:t>
            </a:r>
            <a:r>
              <a:rPr lang="en-US" i="1" dirty="0"/>
              <a:t> Conference”</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p>
        </p:txBody>
      </p:sp>
      <p:sp>
        <p:nvSpPr>
          <p:cNvPr id="3" name="Content Placeholder 2"/>
          <p:cNvSpPr>
            <a:spLocks noGrp="1"/>
          </p:cNvSpPr>
          <p:nvPr>
            <p:ph idx="1"/>
          </p:nvPr>
        </p:nvSpPr>
        <p:spPr/>
        <p:txBody>
          <a:bodyPr>
            <a:normAutofit/>
          </a:bodyPr>
          <a:lstStyle/>
          <a:p>
            <a:pPr>
              <a:buNone/>
            </a:pPr>
            <a:r>
              <a:rPr lang="en-US" dirty="0"/>
              <a:t>Which of the following quotes did Rusty Russel have in his e-mail signature?</a:t>
            </a:r>
          </a:p>
          <a:p>
            <a:endParaRPr lang="en-US" dirty="0"/>
          </a:p>
          <a:p>
            <a:r>
              <a:rPr lang="en-US" dirty="0">
                <a:solidFill>
                  <a:srgbClr val="00B050"/>
                </a:solidFill>
              </a:rPr>
              <a:t>Green = “There are those who do and those who hang on and you don't see too many doers quoting their contemporaries. -- Larry </a:t>
            </a:r>
            <a:r>
              <a:rPr lang="en-US" dirty="0" err="1">
                <a:solidFill>
                  <a:srgbClr val="00B050"/>
                </a:solidFill>
              </a:rPr>
              <a:t>McVoy</a:t>
            </a:r>
            <a:r>
              <a:rPr lang="en-US" dirty="0">
                <a:solidFill>
                  <a:srgbClr val="00B050"/>
                </a:solidFill>
              </a:rPr>
              <a:t>”</a:t>
            </a:r>
          </a:p>
          <a:p>
            <a:r>
              <a:rPr lang="en-US" dirty="0">
                <a:solidFill>
                  <a:srgbClr val="FF0000"/>
                </a:solidFill>
              </a:rPr>
              <a:t>Red</a:t>
            </a:r>
            <a:r>
              <a:rPr lang="en-US" baseline="0" dirty="0">
                <a:solidFill>
                  <a:srgbClr val="FF0000"/>
                </a:solidFill>
              </a:rPr>
              <a:t> = </a:t>
            </a:r>
            <a:r>
              <a:rPr lang="en-US" dirty="0">
                <a:solidFill>
                  <a:srgbClr val="FF0000"/>
                </a:solidFill>
              </a:rPr>
              <a:t>“Anyone who quotes me in their sig is an idiot. -- Rusty Russell”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32548" y="2741709"/>
            <a:ext cx="2697046" cy="1396219"/>
          </a:xfrm>
        </p:spPr>
        <p:txBody>
          <a:bodyPr/>
          <a:lstStyle/>
          <a:p>
            <a:pPr>
              <a:lnSpc>
                <a:spcPts val="3620"/>
              </a:lnSpc>
            </a:pPr>
            <a:r>
              <a:rPr lang="en-US" sz="2000" dirty="0"/>
              <a:t>Thank You to Our </a:t>
            </a:r>
            <a:br>
              <a:rPr lang="en-US" dirty="0"/>
            </a:br>
            <a:r>
              <a:rPr lang="en-US" dirty="0"/>
              <a:t>Silver Sponsors</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40366" t="43269" r="43095" b="41688"/>
          <a:stretch/>
        </p:blipFill>
        <p:spPr>
          <a:xfrm>
            <a:off x="5673877" y="1894435"/>
            <a:ext cx="1156579" cy="591739"/>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2559" y="3088032"/>
            <a:ext cx="1644629" cy="46010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131" y="1550130"/>
            <a:ext cx="1166234" cy="1041598"/>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58624" y="3088030"/>
            <a:ext cx="1885114" cy="406402"/>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48865" y="4149993"/>
            <a:ext cx="1035932" cy="991418"/>
          </a:xfrm>
          <a:prstGeom prst="rect">
            <a:avLst/>
          </a:prstGeom>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87997" y="4284268"/>
            <a:ext cx="1026368" cy="857145"/>
          </a:xfrm>
          <a:prstGeom prst="rect">
            <a:avLst/>
          </a:prstGeom>
        </p:spPr>
      </p:pic>
    </p:spTree>
    <p:extLst>
      <p:ext uri="{BB962C8B-B14F-4D97-AF65-F5344CB8AC3E}">
        <p14:creationId xmlns:p14="http://schemas.microsoft.com/office/powerpoint/2010/main" val="6480222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a:t>
            </a:r>
          </a:p>
        </p:txBody>
      </p:sp>
      <p:sp>
        <p:nvSpPr>
          <p:cNvPr id="3" name="Content Placeholder 2"/>
          <p:cNvSpPr>
            <a:spLocks noGrp="1"/>
          </p:cNvSpPr>
          <p:nvPr>
            <p:ph idx="1"/>
          </p:nvPr>
        </p:nvSpPr>
        <p:spPr/>
        <p:txBody>
          <a:bodyPr/>
          <a:lstStyle/>
          <a:p>
            <a:r>
              <a:rPr lang="en-US" dirty="0">
                <a:solidFill>
                  <a:srgbClr val="FF0000"/>
                </a:solidFill>
              </a:rPr>
              <a:t>Red</a:t>
            </a:r>
            <a:r>
              <a:rPr lang="en-US" dirty="0"/>
              <a:t> or </a:t>
            </a:r>
            <a:r>
              <a:rPr lang="en-US" dirty="0">
                <a:solidFill>
                  <a:srgbClr val="00B050"/>
                </a:solidFill>
              </a:rPr>
              <a:t>Green</a:t>
            </a:r>
            <a:r>
              <a:rPr lang="en-US" dirty="0"/>
              <a:t>!</a:t>
            </a:r>
          </a:p>
          <a:p>
            <a:endParaRPr lang="en-US" dirty="0"/>
          </a:p>
          <a:p>
            <a:pPr marL="0" indent="0">
              <a:buNone/>
            </a:pPr>
            <a:r>
              <a:rPr lang="en-US" dirty="0"/>
              <a:t>Both</a:t>
            </a:r>
            <a:r>
              <a:rPr lang="en-US" baseline="0" dirty="0"/>
              <a:t> answers are acceptable.  Rusty has had both of these as his signatures at different times.</a:t>
            </a:r>
            <a:endParaRPr 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p>
        </p:txBody>
      </p:sp>
      <p:sp>
        <p:nvSpPr>
          <p:cNvPr id="3" name="Content Placeholder 2"/>
          <p:cNvSpPr>
            <a:spLocks noGrp="1"/>
          </p:cNvSpPr>
          <p:nvPr>
            <p:ph idx="1"/>
          </p:nvPr>
        </p:nvSpPr>
        <p:spPr/>
        <p:txBody>
          <a:bodyPr/>
          <a:lstStyle/>
          <a:p>
            <a:pPr marL="0" indent="0">
              <a:buNone/>
            </a:pPr>
            <a:r>
              <a:rPr lang="en-US" sz="3600" dirty="0"/>
              <a:t>What noted science fiction author created the 3 laws of robotics?</a:t>
            </a:r>
          </a:p>
          <a:p>
            <a:r>
              <a:rPr lang="en-US" dirty="0">
                <a:solidFill>
                  <a:srgbClr val="00B050"/>
                </a:solidFill>
              </a:rPr>
              <a:t>Green = Arthur C. Clark</a:t>
            </a:r>
          </a:p>
          <a:p>
            <a:r>
              <a:rPr lang="en-US" dirty="0">
                <a:solidFill>
                  <a:srgbClr val="FF0000"/>
                </a:solidFill>
              </a:rPr>
              <a:t>Red = Isaac Asimov</a:t>
            </a:r>
          </a:p>
          <a:p>
            <a:r>
              <a:rPr lang="en-US" dirty="0">
                <a:solidFill>
                  <a:srgbClr val="FF0000"/>
                </a:solidFill>
              </a:rPr>
              <a:t>Red </a:t>
            </a:r>
            <a:r>
              <a:rPr lang="en-US" dirty="0"/>
              <a:t>and</a:t>
            </a:r>
            <a:r>
              <a:rPr lang="en-US" dirty="0">
                <a:solidFill>
                  <a:srgbClr val="FF0000"/>
                </a:solidFill>
              </a:rPr>
              <a:t> </a:t>
            </a:r>
            <a:r>
              <a:rPr lang="en-US" dirty="0">
                <a:solidFill>
                  <a:srgbClr val="00B050"/>
                </a:solidFill>
              </a:rPr>
              <a:t>Green</a:t>
            </a:r>
            <a:r>
              <a:rPr lang="en-US" dirty="0">
                <a:solidFill>
                  <a:srgbClr val="FF0000"/>
                </a:solidFill>
              </a:rPr>
              <a:t> </a:t>
            </a:r>
            <a:r>
              <a:rPr lang="en-US" dirty="0"/>
              <a:t>= John W. Campbell</a:t>
            </a:r>
          </a:p>
        </p:txBody>
      </p:sp>
      <p:pic>
        <p:nvPicPr>
          <p:cNvPr id="6" name="Picture 5">
            <a:extLst>
              <a:ext uri="{FF2B5EF4-FFF2-40B4-BE49-F238E27FC236}">
                <a16:creationId xmlns:a16="http://schemas.microsoft.com/office/drawing/2014/main" id="{ED9CCEB1-6F82-4C64-B99B-D129EC3AE5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8150" y="2753247"/>
            <a:ext cx="3524250" cy="3524250"/>
          </a:xfrm>
          <a:prstGeom prst="rect">
            <a:avLst/>
          </a:prstGeom>
        </p:spPr>
      </p:pic>
    </p:spTree>
    <p:extLst>
      <p:ext uri="{BB962C8B-B14F-4D97-AF65-F5344CB8AC3E}">
        <p14:creationId xmlns:p14="http://schemas.microsoft.com/office/powerpoint/2010/main" val="22014356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a:t>
            </a:r>
          </a:p>
        </p:txBody>
      </p:sp>
      <p:sp>
        <p:nvSpPr>
          <p:cNvPr id="3" name="Content Placeholder 2"/>
          <p:cNvSpPr>
            <a:spLocks noGrp="1"/>
          </p:cNvSpPr>
          <p:nvPr>
            <p:ph idx="1"/>
          </p:nvPr>
        </p:nvSpPr>
        <p:spPr>
          <a:xfrm>
            <a:off x="457200" y="1600202"/>
            <a:ext cx="11125200" cy="4525963"/>
          </a:xfrm>
        </p:spPr>
        <p:txBody>
          <a:bodyPr>
            <a:normAutofit fontScale="92500" lnSpcReduction="10000"/>
          </a:bodyPr>
          <a:lstStyle/>
          <a:p>
            <a:r>
              <a:rPr lang="en-US" dirty="0">
                <a:solidFill>
                  <a:srgbClr val="FF0000"/>
                </a:solidFill>
              </a:rPr>
              <a:t>Red = Isaac Asimov </a:t>
            </a:r>
            <a:r>
              <a:rPr lang="en-US" dirty="0"/>
              <a:t>or</a:t>
            </a:r>
          </a:p>
          <a:p>
            <a:r>
              <a:rPr lang="en-US" dirty="0">
                <a:solidFill>
                  <a:srgbClr val="FF0000"/>
                </a:solidFill>
              </a:rPr>
              <a:t>Red </a:t>
            </a:r>
            <a:r>
              <a:rPr lang="en-US" dirty="0"/>
              <a:t>and</a:t>
            </a:r>
            <a:r>
              <a:rPr lang="en-US" dirty="0">
                <a:solidFill>
                  <a:srgbClr val="FF0000"/>
                </a:solidFill>
              </a:rPr>
              <a:t> </a:t>
            </a:r>
            <a:r>
              <a:rPr lang="en-US" dirty="0">
                <a:solidFill>
                  <a:srgbClr val="00B050"/>
                </a:solidFill>
              </a:rPr>
              <a:t>Green</a:t>
            </a:r>
            <a:r>
              <a:rPr lang="en-US" dirty="0">
                <a:solidFill>
                  <a:srgbClr val="FF0000"/>
                </a:solidFill>
              </a:rPr>
              <a:t> </a:t>
            </a:r>
            <a:r>
              <a:rPr lang="en-US" dirty="0"/>
              <a:t>= John W. Campbell</a:t>
            </a:r>
            <a:endParaRPr lang="en-US" dirty="0">
              <a:solidFill>
                <a:srgbClr val="FF0000"/>
              </a:solidFill>
            </a:endParaRPr>
          </a:p>
          <a:p>
            <a:pPr marL="0" indent="0">
              <a:buNone/>
            </a:pPr>
            <a:endParaRPr lang="en-US" dirty="0">
              <a:solidFill>
                <a:srgbClr val="FF0000"/>
              </a:solidFill>
            </a:endParaRPr>
          </a:p>
          <a:p>
            <a:pPr marL="0" indent="0">
              <a:buNone/>
            </a:pPr>
            <a:r>
              <a:rPr lang="en-US" dirty="0"/>
              <a:t>Isaac Asimov attributed the Three Laws to John W. Campbell, from a conversation that took place on 23 December, 1940.  But I can’t exclude Asimov from the answer.</a:t>
            </a:r>
          </a:p>
          <a:p>
            <a:pPr marL="0" indent="0">
              <a:buNone/>
            </a:pPr>
            <a:endParaRPr lang="en-US" dirty="0"/>
          </a:p>
          <a:p>
            <a:pPr marL="0" indent="0">
              <a:buNone/>
            </a:pPr>
            <a:r>
              <a:rPr lang="en-US" dirty="0"/>
              <a:t>Source:</a:t>
            </a:r>
          </a:p>
          <a:p>
            <a:pPr marL="0" indent="0">
              <a:buNone/>
            </a:pPr>
            <a:r>
              <a:rPr lang="en-US" dirty="0">
                <a:hlinkClick r:id="rId3"/>
              </a:rPr>
              <a:t>https://en.wikipedia.org/wiki/Three_Laws_of_Robotics</a:t>
            </a:r>
            <a:endParaRPr lang="en-US" dirty="0"/>
          </a:p>
          <a:p>
            <a:pPr marL="0" indent="0">
              <a:buNone/>
            </a:pPr>
            <a:endParaRPr lang="en-US" dirty="0"/>
          </a:p>
        </p:txBody>
      </p:sp>
    </p:spTree>
    <p:extLst>
      <p:ext uri="{BB962C8B-B14F-4D97-AF65-F5344CB8AC3E}">
        <p14:creationId xmlns:p14="http://schemas.microsoft.com/office/powerpoint/2010/main" val="4935467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p>
        </p:txBody>
      </p:sp>
      <p:sp>
        <p:nvSpPr>
          <p:cNvPr id="3" name="Content Placeholder 2"/>
          <p:cNvSpPr>
            <a:spLocks noGrp="1"/>
          </p:cNvSpPr>
          <p:nvPr>
            <p:ph idx="1"/>
          </p:nvPr>
        </p:nvSpPr>
        <p:spPr/>
        <p:txBody>
          <a:bodyPr/>
          <a:lstStyle/>
          <a:p>
            <a:pPr marL="0" indent="0">
              <a:buNone/>
            </a:pPr>
            <a:r>
              <a:rPr lang="en-US" sz="3600" dirty="0"/>
              <a:t>Microsoft has begun shipping the Linux kernel to many of their Windows customers.</a:t>
            </a:r>
          </a:p>
          <a:p>
            <a:r>
              <a:rPr lang="en-US" dirty="0">
                <a:solidFill>
                  <a:srgbClr val="00B050"/>
                </a:solidFill>
              </a:rPr>
              <a:t>Green = True</a:t>
            </a:r>
          </a:p>
          <a:p>
            <a:r>
              <a:rPr lang="en-US" dirty="0">
                <a:solidFill>
                  <a:srgbClr val="FF0000"/>
                </a:solidFill>
              </a:rPr>
              <a:t>Red = False</a:t>
            </a:r>
            <a:endParaRPr lang="en-US" dirty="0"/>
          </a:p>
        </p:txBody>
      </p:sp>
      <p:pic>
        <p:nvPicPr>
          <p:cNvPr id="5" name="Picture 4">
            <a:extLst>
              <a:ext uri="{FF2B5EF4-FFF2-40B4-BE49-F238E27FC236}">
                <a16:creationId xmlns:a16="http://schemas.microsoft.com/office/drawing/2014/main" id="{33C75789-8B60-4144-9792-AC699475A9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91200" y="3133730"/>
            <a:ext cx="4762500" cy="3175000"/>
          </a:xfrm>
          <a:prstGeom prst="rect">
            <a:avLst/>
          </a:prstGeom>
        </p:spPr>
      </p:pic>
    </p:spTree>
    <p:extLst>
      <p:ext uri="{BB962C8B-B14F-4D97-AF65-F5344CB8AC3E}">
        <p14:creationId xmlns:p14="http://schemas.microsoft.com/office/powerpoint/2010/main" val="16519415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a:t>
            </a:r>
          </a:p>
        </p:txBody>
      </p:sp>
      <p:sp>
        <p:nvSpPr>
          <p:cNvPr id="3" name="Content Placeholder 2"/>
          <p:cNvSpPr>
            <a:spLocks noGrp="1"/>
          </p:cNvSpPr>
          <p:nvPr>
            <p:ph idx="1"/>
          </p:nvPr>
        </p:nvSpPr>
        <p:spPr>
          <a:xfrm>
            <a:off x="457200" y="1600202"/>
            <a:ext cx="11125200" cy="4525963"/>
          </a:xfrm>
        </p:spPr>
        <p:txBody>
          <a:bodyPr>
            <a:normAutofit/>
          </a:bodyPr>
          <a:lstStyle/>
          <a:p>
            <a:r>
              <a:rPr lang="en-US" dirty="0">
                <a:solidFill>
                  <a:srgbClr val="00B050"/>
                </a:solidFill>
              </a:rPr>
              <a:t>Green = True</a:t>
            </a:r>
            <a:r>
              <a:rPr lang="en-US" dirty="0">
                <a:solidFill>
                  <a:srgbClr val="FF0000"/>
                </a:solidFill>
              </a:rPr>
              <a:t> </a:t>
            </a:r>
          </a:p>
          <a:p>
            <a:pPr marL="0" indent="0">
              <a:buNone/>
            </a:pPr>
            <a:r>
              <a:rPr lang="en-US" dirty="0"/>
              <a:t>Microsoft’s Windows Subsystem for Linux (WSL) version 2 includes a “real” Linux kernel, and can be used to run Linux apps on Windows 10.</a:t>
            </a:r>
          </a:p>
          <a:p>
            <a:pPr marL="0" indent="0">
              <a:buNone/>
            </a:pPr>
            <a:endParaRPr lang="en-US" dirty="0"/>
          </a:p>
          <a:p>
            <a:pPr marL="0" indent="0">
              <a:buNone/>
            </a:pPr>
            <a:r>
              <a:rPr lang="en-US" dirty="0"/>
              <a:t>Source:</a:t>
            </a:r>
          </a:p>
          <a:p>
            <a:pPr marL="0" indent="0">
              <a:buNone/>
              <a:defRPr/>
            </a:pPr>
            <a:r>
              <a:rPr lang="en-US" dirty="0">
                <a:hlinkClick r:id="rId3"/>
              </a:rPr>
              <a:t>https://www.howtogeek.com/424886/windows-10s-linux-kernel-is-now-available/</a:t>
            </a:r>
            <a:endParaRPr lang="en-US" dirty="0"/>
          </a:p>
        </p:txBody>
      </p:sp>
    </p:spTree>
    <p:extLst>
      <p:ext uri="{BB962C8B-B14F-4D97-AF65-F5344CB8AC3E}">
        <p14:creationId xmlns:p14="http://schemas.microsoft.com/office/powerpoint/2010/main" val="4186481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p>
        </p:txBody>
      </p:sp>
      <p:sp>
        <p:nvSpPr>
          <p:cNvPr id="3" name="Content Placeholder 2"/>
          <p:cNvSpPr>
            <a:spLocks noGrp="1"/>
          </p:cNvSpPr>
          <p:nvPr>
            <p:ph idx="1"/>
          </p:nvPr>
        </p:nvSpPr>
        <p:spPr/>
        <p:txBody>
          <a:bodyPr/>
          <a:lstStyle/>
          <a:p>
            <a:pPr marL="0" indent="0">
              <a:buNone/>
            </a:pPr>
            <a:r>
              <a:rPr lang="en-US" dirty="0"/>
              <a:t>The Linux Foundation has become the home to many open source projects.  How many LF projects are there currently?</a:t>
            </a:r>
          </a:p>
          <a:p>
            <a:r>
              <a:rPr lang="en-US" dirty="0">
                <a:solidFill>
                  <a:srgbClr val="00B050"/>
                </a:solidFill>
              </a:rPr>
              <a:t>Green = about 120</a:t>
            </a:r>
          </a:p>
          <a:p>
            <a:r>
              <a:rPr lang="en-US" dirty="0">
                <a:solidFill>
                  <a:srgbClr val="FF0000"/>
                </a:solidFill>
              </a:rPr>
              <a:t>Red = about 180</a:t>
            </a:r>
            <a:endParaRPr lang="en-US" dirty="0"/>
          </a:p>
        </p:txBody>
      </p:sp>
      <p:pic>
        <p:nvPicPr>
          <p:cNvPr id="5" name="Picture 4">
            <a:extLst>
              <a:ext uri="{FF2B5EF4-FFF2-40B4-BE49-F238E27FC236}">
                <a16:creationId xmlns:a16="http://schemas.microsoft.com/office/drawing/2014/main" id="{D251D282-0154-46D2-8336-FA5C6A66A2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0" y="3200400"/>
            <a:ext cx="5372100" cy="2743200"/>
          </a:xfrm>
          <a:prstGeom prst="rect">
            <a:avLst/>
          </a:prstGeom>
        </p:spPr>
      </p:pic>
    </p:spTree>
    <p:extLst>
      <p:ext uri="{BB962C8B-B14F-4D97-AF65-F5344CB8AC3E}">
        <p14:creationId xmlns:p14="http://schemas.microsoft.com/office/powerpoint/2010/main" val="7456489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a:t>
            </a:r>
          </a:p>
        </p:txBody>
      </p:sp>
      <p:sp>
        <p:nvSpPr>
          <p:cNvPr id="3" name="Content Placeholder 2"/>
          <p:cNvSpPr>
            <a:spLocks noGrp="1"/>
          </p:cNvSpPr>
          <p:nvPr>
            <p:ph idx="1"/>
          </p:nvPr>
        </p:nvSpPr>
        <p:spPr>
          <a:xfrm>
            <a:off x="609600" y="1600200"/>
            <a:ext cx="10515600" cy="4525963"/>
          </a:xfrm>
        </p:spPr>
        <p:txBody>
          <a:bodyPr>
            <a:normAutofit/>
          </a:bodyPr>
          <a:lstStyle/>
          <a:p>
            <a:r>
              <a:rPr lang="en-US" dirty="0">
                <a:solidFill>
                  <a:srgbClr val="FF0000"/>
                </a:solidFill>
              </a:rPr>
              <a:t>Red = about 180</a:t>
            </a:r>
          </a:p>
          <a:p>
            <a:pPr marL="0" indent="0">
              <a:buNone/>
              <a:defRPr/>
            </a:pPr>
            <a:r>
              <a:rPr lang="en-US" dirty="0"/>
              <a:t>It’s hard to count, since new projects are created regularly. </a:t>
            </a:r>
          </a:p>
          <a:p>
            <a:pPr marL="0" indent="0">
              <a:buNone/>
              <a:defRPr/>
            </a:pPr>
            <a:endParaRPr lang="en-US" dirty="0"/>
          </a:p>
          <a:p>
            <a:pPr marL="0" indent="0">
              <a:buNone/>
              <a:defRPr/>
            </a:pPr>
            <a:r>
              <a:rPr lang="en-US" dirty="0"/>
              <a:t>There are 177 projects listed here: </a:t>
            </a:r>
            <a:r>
              <a:rPr lang="en-US" dirty="0">
                <a:hlinkClick r:id="rId3"/>
              </a:rPr>
              <a:t>https://www.linuxfoundation.org/projects/directory/</a:t>
            </a:r>
            <a:endParaRPr lang="en-US" dirty="0"/>
          </a:p>
          <a:p>
            <a:pPr marL="0" indent="0">
              <a:buNone/>
              <a:defRPr/>
            </a:pPr>
            <a:r>
              <a:rPr lang="en-US" dirty="0"/>
              <a:t>and there are some I’m aware of that are not listed.</a:t>
            </a:r>
          </a:p>
        </p:txBody>
      </p:sp>
    </p:spTree>
    <p:extLst>
      <p:ext uri="{BB962C8B-B14F-4D97-AF65-F5344CB8AC3E}">
        <p14:creationId xmlns:p14="http://schemas.microsoft.com/office/powerpoint/2010/main" val="25750135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740B5-8D15-4360-835C-54A78AF05D87}"/>
              </a:ext>
            </a:extLst>
          </p:cNvPr>
          <p:cNvSpPr>
            <a:spLocks noGrp="1"/>
          </p:cNvSpPr>
          <p:nvPr>
            <p:ph type="title"/>
          </p:nvPr>
        </p:nvSpPr>
        <p:spPr/>
        <p:txBody>
          <a:bodyPr/>
          <a:lstStyle/>
          <a:p>
            <a:r>
              <a:rPr lang="en-US" dirty="0"/>
              <a:t>Question</a:t>
            </a:r>
          </a:p>
        </p:txBody>
      </p:sp>
      <p:sp>
        <p:nvSpPr>
          <p:cNvPr id="3" name="Content Placeholder 2">
            <a:extLst>
              <a:ext uri="{FF2B5EF4-FFF2-40B4-BE49-F238E27FC236}">
                <a16:creationId xmlns:a16="http://schemas.microsoft.com/office/drawing/2014/main" id="{C6B505C9-392B-44F2-B5A0-E31E0EFD8F24}"/>
              </a:ext>
            </a:extLst>
          </p:cNvPr>
          <p:cNvSpPr>
            <a:spLocks noGrp="1"/>
          </p:cNvSpPr>
          <p:nvPr>
            <p:ph idx="1"/>
          </p:nvPr>
        </p:nvSpPr>
        <p:spPr/>
        <p:txBody>
          <a:bodyPr/>
          <a:lstStyle/>
          <a:p>
            <a:pPr marL="0" indent="0">
              <a:buNone/>
            </a:pPr>
            <a:r>
              <a:rPr lang="en-US" dirty="0"/>
              <a:t>On average, how many patches per hour were contributed to the Linux 5.7 release?</a:t>
            </a:r>
          </a:p>
          <a:p>
            <a:r>
              <a:rPr lang="en-US" dirty="0">
                <a:solidFill>
                  <a:srgbClr val="00B050"/>
                </a:solidFill>
              </a:rPr>
              <a:t>Green = about 9</a:t>
            </a:r>
          </a:p>
          <a:p>
            <a:r>
              <a:rPr lang="en-US" dirty="0">
                <a:solidFill>
                  <a:srgbClr val="FF0000"/>
                </a:solidFill>
              </a:rPr>
              <a:t>Red = about 12</a:t>
            </a:r>
          </a:p>
          <a:p>
            <a:pPr marL="0" indent="0">
              <a:buNone/>
            </a:pPr>
            <a:endParaRPr lang="en-US" dirty="0"/>
          </a:p>
        </p:txBody>
      </p:sp>
      <p:pic>
        <p:nvPicPr>
          <p:cNvPr id="5" name="Picture 4">
            <a:extLst>
              <a:ext uri="{FF2B5EF4-FFF2-40B4-BE49-F238E27FC236}">
                <a16:creationId xmlns:a16="http://schemas.microsoft.com/office/drawing/2014/main" id="{5193F0F3-17D1-49AA-9AA6-F21B509980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43600" y="2667000"/>
            <a:ext cx="3595530" cy="2895600"/>
          </a:xfrm>
          <a:prstGeom prst="rect">
            <a:avLst/>
          </a:prstGeom>
        </p:spPr>
      </p:pic>
    </p:spTree>
    <p:extLst>
      <p:ext uri="{BB962C8B-B14F-4D97-AF65-F5344CB8AC3E}">
        <p14:creationId xmlns:p14="http://schemas.microsoft.com/office/powerpoint/2010/main" val="31882299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740B5-8D15-4360-835C-54A78AF05D87}"/>
              </a:ext>
            </a:extLst>
          </p:cNvPr>
          <p:cNvSpPr>
            <a:spLocks noGrp="1"/>
          </p:cNvSpPr>
          <p:nvPr>
            <p:ph type="title"/>
          </p:nvPr>
        </p:nvSpPr>
        <p:spPr/>
        <p:txBody>
          <a:bodyPr>
            <a:normAutofit/>
          </a:bodyPr>
          <a:lstStyle/>
          <a:p>
            <a:r>
              <a:rPr lang="en-US" dirty="0"/>
              <a:t>Answer</a:t>
            </a:r>
          </a:p>
        </p:txBody>
      </p:sp>
      <p:sp>
        <p:nvSpPr>
          <p:cNvPr id="3" name="Content Placeholder 2">
            <a:extLst>
              <a:ext uri="{FF2B5EF4-FFF2-40B4-BE49-F238E27FC236}">
                <a16:creationId xmlns:a16="http://schemas.microsoft.com/office/drawing/2014/main" id="{C6B505C9-392B-44F2-B5A0-E31E0EFD8F24}"/>
              </a:ext>
            </a:extLst>
          </p:cNvPr>
          <p:cNvSpPr>
            <a:spLocks noGrp="1"/>
          </p:cNvSpPr>
          <p:nvPr>
            <p:ph idx="1"/>
          </p:nvPr>
        </p:nvSpPr>
        <p:spPr>
          <a:xfrm>
            <a:off x="609600" y="1600202"/>
            <a:ext cx="10820400" cy="4525963"/>
          </a:xfrm>
        </p:spPr>
        <p:txBody>
          <a:bodyPr>
            <a:normAutofit/>
          </a:bodyPr>
          <a:lstStyle/>
          <a:p>
            <a:r>
              <a:rPr lang="en-US" dirty="0">
                <a:solidFill>
                  <a:srgbClr val="00B050"/>
                </a:solidFill>
              </a:rPr>
              <a:t>Green = about 9</a:t>
            </a:r>
          </a:p>
          <a:p>
            <a:pPr marL="0" indent="0">
              <a:buNone/>
            </a:pPr>
            <a:endParaRPr lang="en-US" dirty="0"/>
          </a:p>
          <a:p>
            <a:pPr marL="0" indent="0">
              <a:buNone/>
            </a:pPr>
            <a:r>
              <a:rPr lang="en-US" dirty="0"/>
              <a:t>The actual patches-per-hour for 5.7 was: 9.2 per hour.  This was a little less than the max of 9.7 for kernel version 4.9.</a:t>
            </a:r>
          </a:p>
          <a:p>
            <a:pPr marL="0" indent="0">
              <a:buNone/>
            </a:pPr>
            <a:endParaRPr lang="en-US" dirty="0"/>
          </a:p>
          <a:p>
            <a:pPr marL="0" indent="0">
              <a:buNone/>
            </a:pPr>
            <a:r>
              <a:rPr lang="en-US" dirty="0"/>
              <a:t>Source:</a:t>
            </a:r>
          </a:p>
          <a:p>
            <a:pPr marL="0" indent="0">
              <a:buNone/>
            </a:pPr>
            <a:r>
              <a:rPr lang="en-US" dirty="0">
                <a:hlinkClick r:id="rId2"/>
              </a:rPr>
              <a:t>https://github.com/gregkh/kernel-history/blob/master/kernel_stats.ods</a:t>
            </a:r>
            <a:endParaRPr lang="en-US" dirty="0"/>
          </a:p>
          <a:p>
            <a:pPr marL="0" indent="0">
              <a:buNone/>
            </a:pPr>
            <a:endParaRPr lang="en-US" dirty="0"/>
          </a:p>
        </p:txBody>
      </p:sp>
    </p:spTree>
    <p:extLst>
      <p:ext uri="{BB962C8B-B14F-4D97-AF65-F5344CB8AC3E}">
        <p14:creationId xmlns:p14="http://schemas.microsoft.com/office/powerpoint/2010/main" val="10225588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830AF-6BEA-4ABA-A0E4-815222F81AEE}"/>
              </a:ext>
            </a:extLst>
          </p:cNvPr>
          <p:cNvSpPr>
            <a:spLocks noGrp="1"/>
          </p:cNvSpPr>
          <p:nvPr>
            <p:ph type="title"/>
          </p:nvPr>
        </p:nvSpPr>
        <p:spPr/>
        <p:txBody>
          <a:bodyPr/>
          <a:lstStyle/>
          <a:p>
            <a:r>
              <a:rPr lang="en-US" dirty="0"/>
              <a:t>Question</a:t>
            </a:r>
          </a:p>
        </p:txBody>
      </p:sp>
      <p:sp>
        <p:nvSpPr>
          <p:cNvPr id="3" name="Content Placeholder 2">
            <a:extLst>
              <a:ext uri="{FF2B5EF4-FFF2-40B4-BE49-F238E27FC236}">
                <a16:creationId xmlns:a16="http://schemas.microsoft.com/office/drawing/2014/main" id="{00F81F28-90A3-470A-AE64-85AD50C0AA5C}"/>
              </a:ext>
            </a:extLst>
          </p:cNvPr>
          <p:cNvSpPr>
            <a:spLocks noGrp="1"/>
          </p:cNvSpPr>
          <p:nvPr>
            <p:ph idx="1"/>
          </p:nvPr>
        </p:nvSpPr>
        <p:spPr/>
        <p:txBody>
          <a:bodyPr/>
          <a:lstStyle/>
          <a:p>
            <a:pPr marL="0" indent="0">
              <a:buNone/>
            </a:pPr>
            <a:r>
              <a:rPr lang="en-US" dirty="0"/>
              <a:t>Who has the most code in the </a:t>
            </a:r>
            <a:r>
              <a:rPr lang="en-US" dirty="0" err="1"/>
              <a:t>linux</a:t>
            </a:r>
            <a:r>
              <a:rPr lang="en-US" dirty="0"/>
              <a:t> kernel?</a:t>
            </a:r>
          </a:p>
          <a:p>
            <a:r>
              <a:rPr lang="en-US" dirty="0">
                <a:solidFill>
                  <a:srgbClr val="00B050"/>
                </a:solidFill>
              </a:rPr>
              <a:t>Green = Linus Torvalds</a:t>
            </a:r>
          </a:p>
          <a:p>
            <a:r>
              <a:rPr lang="en-US" dirty="0">
                <a:solidFill>
                  <a:srgbClr val="FF0000"/>
                </a:solidFill>
              </a:rPr>
              <a:t>Red = Alex </a:t>
            </a:r>
            <a:r>
              <a:rPr lang="en-US" dirty="0" err="1">
                <a:solidFill>
                  <a:srgbClr val="FF0000"/>
                </a:solidFill>
              </a:rPr>
              <a:t>Duecher</a:t>
            </a:r>
            <a:endParaRPr lang="en-US" dirty="0">
              <a:solidFill>
                <a:srgbClr val="FF0000"/>
              </a:solidFill>
            </a:endParaRPr>
          </a:p>
          <a:p>
            <a:r>
              <a:rPr lang="en-US" dirty="0">
                <a:solidFill>
                  <a:srgbClr val="FF0000"/>
                </a:solidFill>
              </a:rPr>
              <a:t>Red</a:t>
            </a:r>
            <a:r>
              <a:rPr lang="en-US" dirty="0"/>
              <a:t> and </a:t>
            </a:r>
            <a:r>
              <a:rPr lang="en-US" dirty="0">
                <a:solidFill>
                  <a:srgbClr val="00B050"/>
                </a:solidFill>
              </a:rPr>
              <a:t>Green</a:t>
            </a:r>
            <a:r>
              <a:rPr lang="en-US" dirty="0"/>
              <a:t> = Hawking Zhang</a:t>
            </a:r>
          </a:p>
        </p:txBody>
      </p:sp>
      <p:pic>
        <p:nvPicPr>
          <p:cNvPr id="6" name="Picture 5">
            <a:extLst>
              <a:ext uri="{FF2B5EF4-FFF2-40B4-BE49-F238E27FC236}">
                <a16:creationId xmlns:a16="http://schemas.microsoft.com/office/drawing/2014/main" id="{242002C8-0966-413B-B6F1-F0724A2CAD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1400" y="3911220"/>
            <a:ext cx="3429000" cy="2241176"/>
          </a:xfrm>
          <a:prstGeom prst="rect">
            <a:avLst/>
          </a:prstGeom>
        </p:spPr>
      </p:pic>
    </p:spTree>
    <p:extLst>
      <p:ext uri="{BB962C8B-B14F-4D97-AF65-F5344CB8AC3E}">
        <p14:creationId xmlns:p14="http://schemas.microsoft.com/office/powerpoint/2010/main" val="2418038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32548" y="2741709"/>
            <a:ext cx="2697046" cy="1396219"/>
          </a:xfrm>
        </p:spPr>
        <p:txBody>
          <a:bodyPr/>
          <a:lstStyle/>
          <a:p>
            <a:pPr>
              <a:lnSpc>
                <a:spcPts val="3620"/>
              </a:lnSpc>
            </a:pPr>
            <a:r>
              <a:rPr lang="en-US" sz="2000" dirty="0"/>
              <a:t>Thank You to Our </a:t>
            </a:r>
            <a:br>
              <a:rPr lang="en-US"/>
            </a:br>
            <a:r>
              <a:rPr lang="en-US"/>
              <a:t>Bronze </a:t>
            </a:r>
            <a:r>
              <a:rPr lang="en-US" dirty="0"/>
              <a:t>Sponsors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3586" y="1168886"/>
            <a:ext cx="1182855" cy="820113"/>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388" y="1229878"/>
            <a:ext cx="924777" cy="709715"/>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77959" y="1314041"/>
            <a:ext cx="1440932" cy="587843"/>
          </a:xfrm>
          <a:prstGeom prst="rect">
            <a:avLst/>
          </a:prstGeom>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14308" t="27443" r="7817" b="14768"/>
          <a:stretch/>
        </p:blipFill>
        <p:spPr>
          <a:xfrm>
            <a:off x="5191081" y="2156965"/>
            <a:ext cx="1387865" cy="419251"/>
          </a:xfrm>
          <a:prstGeom prst="rect">
            <a:avLst/>
          </a:prstGeom>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l="24080" t="18728" r="11560" b="3092"/>
          <a:stretch/>
        </p:blipFill>
        <p:spPr>
          <a:xfrm>
            <a:off x="7424876" y="2063432"/>
            <a:ext cx="599801" cy="606314"/>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43245" y="1995618"/>
            <a:ext cx="710365" cy="658228"/>
          </a:xfrm>
          <a:prstGeom prst="rect">
            <a:avLst/>
          </a:prstGeom>
        </p:spPr>
      </p:pic>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l="19379" t="33360" r="10490" b="13978"/>
          <a:stretch/>
        </p:blipFill>
        <p:spPr>
          <a:xfrm>
            <a:off x="5402816" y="2897650"/>
            <a:ext cx="964390" cy="367225"/>
          </a:xfrm>
          <a:prstGeom prst="rect">
            <a:avLst/>
          </a:prstGeom>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215257" y="2837547"/>
            <a:ext cx="1019039" cy="432499"/>
          </a:xfrm>
          <a:prstGeom prst="rect">
            <a:avLst/>
          </a:prstGeom>
        </p:spPr>
      </p:pic>
      <p:pic>
        <p:nvPicPr>
          <p:cNvPr id="17" name="Picture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98995" y="2873439"/>
            <a:ext cx="998865" cy="396607"/>
          </a:xfrm>
          <a:prstGeom prst="rect">
            <a:avLst/>
          </a:prstGeom>
        </p:spPr>
      </p:pic>
      <p:pic>
        <p:nvPicPr>
          <p:cNvPr id="18" name="Picture 1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61096" y="3600805"/>
            <a:ext cx="1047830" cy="543500"/>
          </a:xfrm>
          <a:prstGeom prst="rect">
            <a:avLst/>
          </a:prstGeom>
        </p:spPr>
      </p:pic>
      <p:pic>
        <p:nvPicPr>
          <p:cNvPr id="19" name="Picture 1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961294" y="3494299"/>
            <a:ext cx="1526960" cy="659533"/>
          </a:xfrm>
          <a:prstGeom prst="rect">
            <a:avLst/>
          </a:prstGeom>
        </p:spPr>
      </p:pic>
      <p:pic>
        <p:nvPicPr>
          <p:cNvPr id="20" name="Picture 1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753229" y="3527021"/>
            <a:ext cx="1490397" cy="544114"/>
          </a:xfrm>
          <a:prstGeom prst="rect">
            <a:avLst/>
          </a:prstGeom>
        </p:spPr>
      </p:pic>
      <p:pic>
        <p:nvPicPr>
          <p:cNvPr id="21" name="Picture 2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261326" y="4369963"/>
            <a:ext cx="1247375" cy="544831"/>
          </a:xfrm>
          <a:prstGeom prst="rect">
            <a:avLst/>
          </a:prstGeom>
        </p:spPr>
      </p:pic>
      <p:pic>
        <p:nvPicPr>
          <p:cNvPr id="23" name="Picture 2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099134" y="4401244"/>
            <a:ext cx="1251285" cy="482266"/>
          </a:xfrm>
          <a:prstGeom prst="rect">
            <a:avLst/>
          </a:prstGeom>
        </p:spPr>
      </p:pic>
      <p:pic>
        <p:nvPicPr>
          <p:cNvPr id="24" name="Picture 2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863985" y="4365060"/>
            <a:ext cx="1268880" cy="530493"/>
          </a:xfrm>
          <a:prstGeom prst="rect">
            <a:avLst/>
          </a:prstGeom>
        </p:spPr>
      </p:pic>
      <p:pic>
        <p:nvPicPr>
          <p:cNvPr id="25" name="Picture 2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103365" y="5127905"/>
            <a:ext cx="1564839" cy="534335"/>
          </a:xfrm>
          <a:prstGeom prst="rect">
            <a:avLst/>
          </a:prstGeom>
        </p:spPr>
      </p:pic>
      <p:pic>
        <p:nvPicPr>
          <p:cNvPr id="26" name="Picture 2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130591" y="5168548"/>
            <a:ext cx="1120296" cy="506287"/>
          </a:xfrm>
          <a:prstGeom prst="rect">
            <a:avLst/>
          </a:prstGeom>
        </p:spPr>
      </p:pic>
    </p:spTree>
    <p:extLst>
      <p:ext uri="{BB962C8B-B14F-4D97-AF65-F5344CB8AC3E}">
        <p14:creationId xmlns:p14="http://schemas.microsoft.com/office/powerpoint/2010/main" val="17979496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830AF-6BEA-4ABA-A0E4-815222F81AEE}"/>
              </a:ext>
            </a:extLst>
          </p:cNvPr>
          <p:cNvSpPr>
            <a:spLocks noGrp="1"/>
          </p:cNvSpPr>
          <p:nvPr>
            <p:ph type="title"/>
          </p:nvPr>
        </p:nvSpPr>
        <p:spPr/>
        <p:txBody>
          <a:bodyPr/>
          <a:lstStyle/>
          <a:p>
            <a:r>
              <a:rPr lang="en-US" dirty="0"/>
              <a:t>Answer</a:t>
            </a:r>
          </a:p>
        </p:txBody>
      </p:sp>
      <p:sp>
        <p:nvSpPr>
          <p:cNvPr id="3" name="Content Placeholder 2">
            <a:extLst>
              <a:ext uri="{FF2B5EF4-FFF2-40B4-BE49-F238E27FC236}">
                <a16:creationId xmlns:a16="http://schemas.microsoft.com/office/drawing/2014/main" id="{00F81F28-90A3-470A-AE64-85AD50C0AA5C}"/>
              </a:ext>
            </a:extLst>
          </p:cNvPr>
          <p:cNvSpPr>
            <a:spLocks noGrp="1"/>
          </p:cNvSpPr>
          <p:nvPr>
            <p:ph idx="1"/>
          </p:nvPr>
        </p:nvSpPr>
        <p:spPr/>
        <p:txBody>
          <a:bodyPr>
            <a:normAutofit fontScale="92500" lnSpcReduction="20000"/>
          </a:bodyPr>
          <a:lstStyle/>
          <a:p>
            <a:r>
              <a:rPr lang="en-US" dirty="0">
                <a:solidFill>
                  <a:srgbClr val="FF0000"/>
                </a:solidFill>
              </a:rPr>
              <a:t>Red = Alex </a:t>
            </a:r>
            <a:r>
              <a:rPr lang="en-US" dirty="0" err="1">
                <a:solidFill>
                  <a:srgbClr val="FF0000"/>
                </a:solidFill>
              </a:rPr>
              <a:t>Duecher</a:t>
            </a:r>
            <a:endParaRPr lang="en-US" dirty="0">
              <a:solidFill>
                <a:srgbClr val="FF0000"/>
              </a:solidFill>
            </a:endParaRPr>
          </a:p>
          <a:p>
            <a:endParaRPr lang="en-US" dirty="0"/>
          </a:p>
          <a:p>
            <a:pPr marL="0" indent="0">
              <a:buNone/>
            </a:pPr>
            <a:r>
              <a:rPr lang="en-US" dirty="0"/>
              <a:t>According to </a:t>
            </a:r>
            <a:r>
              <a:rPr lang="en-US" dirty="0" err="1"/>
              <a:t>cregit</a:t>
            </a:r>
            <a:r>
              <a:rPr lang="en-US" dirty="0"/>
              <a:t> for 5.7, it is Alex.  Linux said he doesn’t do much programming anymore (he’s more like a manager), and even these stats for pre-git probably include lots of source from other people.</a:t>
            </a:r>
          </a:p>
          <a:p>
            <a:endParaRPr lang="en-US" dirty="0"/>
          </a:p>
          <a:p>
            <a:endParaRPr lang="en-US" dirty="0"/>
          </a:p>
          <a:p>
            <a:pPr marL="0" indent="0">
              <a:buNone/>
            </a:pPr>
            <a:endParaRPr lang="en-US" dirty="0"/>
          </a:p>
          <a:p>
            <a:pPr marL="0" indent="0">
              <a:buNone/>
            </a:pPr>
            <a:r>
              <a:rPr lang="en-US" dirty="0"/>
              <a:t>Source:</a:t>
            </a:r>
          </a:p>
          <a:p>
            <a:pPr marL="0" indent="0">
              <a:buNone/>
            </a:pPr>
            <a:r>
              <a:rPr lang="en-US" dirty="0"/>
              <a:t>https://cregit.linuxsources.org/code/5.7/</a:t>
            </a:r>
          </a:p>
          <a:p>
            <a:endParaRPr lang="en-US" dirty="0"/>
          </a:p>
        </p:txBody>
      </p:sp>
      <p:graphicFrame>
        <p:nvGraphicFramePr>
          <p:cNvPr id="4" name="Table 3">
            <a:extLst>
              <a:ext uri="{FF2B5EF4-FFF2-40B4-BE49-F238E27FC236}">
                <a16:creationId xmlns:a16="http://schemas.microsoft.com/office/drawing/2014/main" id="{2FD488D9-876C-4CC7-AC74-3E9AF352FABE}"/>
              </a:ext>
            </a:extLst>
          </p:cNvPr>
          <p:cNvGraphicFramePr>
            <a:graphicFrameLocks noGrp="1"/>
          </p:cNvGraphicFramePr>
          <p:nvPr>
            <p:extLst>
              <p:ext uri="{D42A27DB-BD31-4B8C-83A1-F6EECF244321}">
                <p14:modId xmlns:p14="http://schemas.microsoft.com/office/powerpoint/2010/main" val="3044762806"/>
              </p:ext>
            </p:extLst>
          </p:nvPr>
        </p:nvGraphicFramePr>
        <p:xfrm>
          <a:off x="4191000" y="3859870"/>
          <a:ext cx="6604001" cy="1483360"/>
        </p:xfrm>
        <a:graphic>
          <a:graphicData uri="http://schemas.openxmlformats.org/drawingml/2006/table">
            <a:tbl>
              <a:tblPr firstRow="1" bandRow="1">
                <a:tableStyleId>{5C22544A-7EE6-4342-B048-85BDC9FD1C3A}</a:tableStyleId>
              </a:tblPr>
              <a:tblGrid>
                <a:gridCol w="3761410">
                  <a:extLst>
                    <a:ext uri="{9D8B030D-6E8A-4147-A177-3AD203B41FA5}">
                      <a16:colId xmlns:a16="http://schemas.microsoft.com/office/drawing/2014/main" val="4226607880"/>
                    </a:ext>
                  </a:extLst>
                </a:gridCol>
                <a:gridCol w="1292087">
                  <a:extLst>
                    <a:ext uri="{9D8B030D-6E8A-4147-A177-3AD203B41FA5}">
                      <a16:colId xmlns:a16="http://schemas.microsoft.com/office/drawing/2014/main" val="2260439438"/>
                    </a:ext>
                  </a:extLst>
                </a:gridCol>
                <a:gridCol w="1550504">
                  <a:extLst>
                    <a:ext uri="{9D8B030D-6E8A-4147-A177-3AD203B41FA5}">
                      <a16:colId xmlns:a16="http://schemas.microsoft.com/office/drawing/2014/main" val="3698405639"/>
                    </a:ext>
                  </a:extLst>
                </a:gridCol>
              </a:tblGrid>
              <a:tr h="370840">
                <a:tc>
                  <a:txBody>
                    <a:bodyPr/>
                    <a:lstStyle/>
                    <a:p>
                      <a:r>
                        <a:rPr lang="en-US" dirty="0"/>
                        <a:t>Author</a:t>
                      </a:r>
                    </a:p>
                  </a:txBody>
                  <a:tcPr/>
                </a:tc>
                <a:tc>
                  <a:txBody>
                    <a:bodyPr/>
                    <a:lstStyle/>
                    <a:p>
                      <a:r>
                        <a:rPr lang="en-US" dirty="0"/>
                        <a:t>Tokens</a:t>
                      </a:r>
                    </a:p>
                  </a:txBody>
                  <a:tcPr/>
                </a:tc>
                <a:tc>
                  <a:txBody>
                    <a:bodyPr/>
                    <a:lstStyle/>
                    <a:p>
                      <a:r>
                        <a:rPr lang="en-US" dirty="0"/>
                        <a:t>Percent</a:t>
                      </a:r>
                    </a:p>
                  </a:txBody>
                  <a:tcPr/>
                </a:tc>
                <a:extLst>
                  <a:ext uri="{0D108BD9-81ED-4DB2-BD59-A6C34878D82A}">
                    <a16:rowId xmlns:a16="http://schemas.microsoft.com/office/drawing/2014/main" val="1659997078"/>
                  </a:ext>
                </a:extLst>
              </a:tr>
              <a:tr h="370840">
                <a:tc>
                  <a:txBody>
                    <a:bodyPr/>
                    <a:lstStyle/>
                    <a:p>
                      <a:pPr algn="l"/>
                      <a:r>
                        <a:rPr lang="en-US">
                          <a:effectLst/>
                          <a:latin typeface="Courier New" panose="02070309020205020404" pitchFamily="49" charset="0"/>
                        </a:rPr>
                        <a:t>Alex Deucher</a:t>
                      </a:r>
                    </a:p>
                  </a:txBody>
                  <a:tcPr marL="121920" marT="15240" marB="15240" anchor="ctr"/>
                </a:tc>
                <a:tc>
                  <a:txBody>
                    <a:bodyPr/>
                    <a:lstStyle/>
                    <a:p>
                      <a:pPr algn="r"/>
                      <a:r>
                        <a:rPr lang="en-US">
                          <a:effectLst/>
                          <a:latin typeface="Courier New" panose="02070309020205020404" pitchFamily="49" charset="0"/>
                        </a:rPr>
                        <a:t>4548031</a:t>
                      </a:r>
                    </a:p>
                  </a:txBody>
                  <a:tcPr marL="60960" marT="15240" marB="15240" anchor="ctr"/>
                </a:tc>
                <a:tc>
                  <a:txBody>
                    <a:bodyPr/>
                    <a:lstStyle/>
                    <a:p>
                      <a:pPr algn="r"/>
                      <a:r>
                        <a:rPr lang="en-US">
                          <a:effectLst/>
                          <a:latin typeface="Courier New" panose="02070309020205020404" pitchFamily="49" charset="0"/>
                        </a:rPr>
                        <a:t>4.20%</a:t>
                      </a:r>
                    </a:p>
                  </a:txBody>
                  <a:tcPr marL="60960" marT="15240" marB="15240" anchor="ctr"/>
                </a:tc>
                <a:extLst>
                  <a:ext uri="{0D108BD9-81ED-4DB2-BD59-A6C34878D82A}">
                    <a16:rowId xmlns:a16="http://schemas.microsoft.com/office/drawing/2014/main" val="3408644256"/>
                  </a:ext>
                </a:extLst>
              </a:tr>
              <a:tr h="370840">
                <a:tc>
                  <a:txBody>
                    <a:bodyPr/>
                    <a:lstStyle/>
                    <a:p>
                      <a:pPr algn="l"/>
                      <a:r>
                        <a:rPr lang="en-US">
                          <a:effectLst/>
                          <a:latin typeface="Courier New" panose="02070309020205020404" pitchFamily="49" charset="0"/>
                        </a:rPr>
                        <a:t>Linus Torvalds (pre-git)</a:t>
                      </a:r>
                    </a:p>
                  </a:txBody>
                  <a:tcPr marL="121920" marT="15240" marB="15240" anchor="ctr"/>
                </a:tc>
                <a:tc>
                  <a:txBody>
                    <a:bodyPr/>
                    <a:lstStyle/>
                    <a:p>
                      <a:pPr algn="r"/>
                      <a:r>
                        <a:rPr lang="en-US" dirty="0">
                          <a:effectLst/>
                          <a:latin typeface="Courier New" panose="02070309020205020404" pitchFamily="49" charset="0"/>
                        </a:rPr>
                        <a:t>3484706</a:t>
                      </a:r>
                    </a:p>
                  </a:txBody>
                  <a:tcPr marL="60960" marT="15240" marB="15240" anchor="ctr"/>
                </a:tc>
                <a:tc>
                  <a:txBody>
                    <a:bodyPr/>
                    <a:lstStyle/>
                    <a:p>
                      <a:pPr algn="r"/>
                      <a:r>
                        <a:rPr lang="en-US">
                          <a:effectLst/>
                          <a:latin typeface="Courier New" panose="02070309020205020404" pitchFamily="49" charset="0"/>
                        </a:rPr>
                        <a:t>3.22%</a:t>
                      </a:r>
                    </a:p>
                  </a:txBody>
                  <a:tcPr marL="60960" marT="15240" marB="15240" anchor="ctr"/>
                </a:tc>
                <a:extLst>
                  <a:ext uri="{0D108BD9-81ED-4DB2-BD59-A6C34878D82A}">
                    <a16:rowId xmlns:a16="http://schemas.microsoft.com/office/drawing/2014/main" val="69876667"/>
                  </a:ext>
                </a:extLst>
              </a:tr>
              <a:tr h="370840">
                <a:tc>
                  <a:txBody>
                    <a:bodyPr/>
                    <a:lstStyle/>
                    <a:p>
                      <a:pPr algn="l"/>
                      <a:r>
                        <a:rPr lang="en-US" dirty="0">
                          <a:effectLst/>
                          <a:latin typeface="Courier New" panose="02070309020205020404" pitchFamily="49" charset="0"/>
                        </a:rPr>
                        <a:t>Hawking Zhang</a:t>
                      </a:r>
                    </a:p>
                  </a:txBody>
                  <a:tcPr marL="121920" marT="15240" marB="15240" anchor="ctr"/>
                </a:tc>
                <a:tc>
                  <a:txBody>
                    <a:bodyPr/>
                    <a:lstStyle/>
                    <a:p>
                      <a:pPr algn="r"/>
                      <a:r>
                        <a:rPr lang="en-US">
                          <a:effectLst/>
                          <a:latin typeface="Courier New" panose="02070309020205020404" pitchFamily="49" charset="0"/>
                        </a:rPr>
                        <a:t>1326778</a:t>
                      </a:r>
                    </a:p>
                  </a:txBody>
                  <a:tcPr marL="60960" marT="15240" marB="15240" anchor="ctr"/>
                </a:tc>
                <a:tc>
                  <a:txBody>
                    <a:bodyPr/>
                    <a:lstStyle/>
                    <a:p>
                      <a:pPr algn="r"/>
                      <a:r>
                        <a:rPr lang="en-US" dirty="0">
                          <a:effectLst/>
                          <a:latin typeface="Courier New" panose="02070309020205020404" pitchFamily="49" charset="0"/>
                        </a:rPr>
                        <a:t>1.22%</a:t>
                      </a:r>
                    </a:p>
                  </a:txBody>
                  <a:tcPr marL="60960" marT="15240" marB="15240" anchor="ctr"/>
                </a:tc>
                <a:extLst>
                  <a:ext uri="{0D108BD9-81ED-4DB2-BD59-A6C34878D82A}">
                    <a16:rowId xmlns:a16="http://schemas.microsoft.com/office/drawing/2014/main" val="3244071597"/>
                  </a:ext>
                </a:extLst>
              </a:tr>
            </a:tbl>
          </a:graphicData>
        </a:graphic>
      </p:graphicFrame>
    </p:spTree>
    <p:extLst>
      <p:ext uri="{BB962C8B-B14F-4D97-AF65-F5344CB8AC3E}">
        <p14:creationId xmlns:p14="http://schemas.microsoft.com/office/powerpoint/2010/main" val="6396128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20182"/>
            <a:ext cx="8229600" cy="1143000"/>
          </a:xfrm>
        </p:spPr>
        <p:txBody>
          <a:bodyPr>
            <a:normAutofit fontScale="90000"/>
          </a:bodyPr>
          <a:lstStyle/>
          <a:p>
            <a:r>
              <a:rPr lang="en-US" dirty="0"/>
              <a:t>Game 1 over</a:t>
            </a:r>
            <a:br>
              <a:rPr lang="en-US" dirty="0"/>
            </a:br>
            <a:r>
              <a:rPr lang="en-US" dirty="0"/>
              <a:t>Time for Game 2</a:t>
            </a:r>
          </a:p>
        </p:txBody>
      </p:sp>
    </p:spTree>
    <p:extLst>
      <p:ext uri="{BB962C8B-B14F-4D97-AF65-F5344CB8AC3E}">
        <p14:creationId xmlns:p14="http://schemas.microsoft.com/office/powerpoint/2010/main" val="11269651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Our Second</a:t>
            </a:r>
            <a:r>
              <a:rPr lang="en-US" baseline="0" dirty="0"/>
              <a:t> Game</a:t>
            </a:r>
            <a:endParaRPr lang="en-US" dirty="0"/>
          </a:p>
        </p:txBody>
      </p:sp>
      <p:sp>
        <p:nvSpPr>
          <p:cNvPr id="3" name="Content Placeholder 2"/>
          <p:cNvSpPr>
            <a:spLocks noGrp="1"/>
          </p:cNvSpPr>
          <p:nvPr>
            <p:ph idx="1"/>
          </p:nvPr>
        </p:nvSpPr>
        <p:spPr>
          <a:xfrm>
            <a:off x="1981200" y="1600201"/>
            <a:ext cx="4114800" cy="762000"/>
          </a:xfrm>
        </p:spPr>
        <p:txBody>
          <a:bodyPr/>
          <a:lstStyle/>
          <a:p>
            <a:pPr lvl="0"/>
            <a:r>
              <a:rPr lang="en-US" dirty="0"/>
              <a:t>Rock, Paper, Scissors</a:t>
            </a:r>
          </a:p>
        </p:txBody>
      </p:sp>
      <p:sp>
        <p:nvSpPr>
          <p:cNvPr id="4" name="Content Placeholder 2"/>
          <p:cNvSpPr txBox="1">
            <a:spLocks/>
          </p:cNvSpPr>
          <p:nvPr/>
        </p:nvSpPr>
        <p:spPr>
          <a:xfrm>
            <a:off x="5791200" y="1600200"/>
            <a:ext cx="4800600" cy="762000"/>
          </a:xfrm>
          <a:prstGeom prst="rect">
            <a:avLst/>
          </a:prstGeom>
        </p:spPr>
        <p:txBody>
          <a:bodyPr vert="horz" lIns="91440" tIns="45720" rIns="91440" bIns="45720" rtlCol="0">
            <a:normAutofit/>
          </a:bodyPr>
          <a:lstStyle/>
          <a:p>
            <a:pPr marL="457200" indent="-457200">
              <a:spcBef>
                <a:spcPct val="20000"/>
              </a:spcBef>
              <a:buClr>
                <a:schemeClr val="tx2"/>
              </a:buClr>
              <a:buSzPct val="150000"/>
              <a:defRPr/>
            </a:pPr>
            <a:r>
              <a:rPr lang="en-US" sz="3200" dirty="0"/>
              <a:t> - against Tim’s web script</a:t>
            </a:r>
          </a:p>
        </p:txBody>
      </p:sp>
    </p:spTree>
    <p:extLst>
      <p:ext uri="{BB962C8B-B14F-4D97-AF65-F5344CB8AC3E}">
        <p14:creationId xmlns:p14="http://schemas.microsoft.com/office/powerpoint/2010/main" val="1075331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Rules</a:t>
            </a:r>
          </a:p>
        </p:txBody>
      </p:sp>
      <p:sp>
        <p:nvSpPr>
          <p:cNvPr id="7" name="Content Placeholder 6"/>
          <p:cNvSpPr>
            <a:spLocks noGrp="1"/>
          </p:cNvSpPr>
          <p:nvPr>
            <p:ph idx="1"/>
          </p:nvPr>
        </p:nvSpPr>
        <p:spPr>
          <a:xfrm>
            <a:off x="1981200" y="1600202"/>
            <a:ext cx="4560374" cy="4525963"/>
          </a:xfrm>
        </p:spPr>
        <p:txBody>
          <a:bodyPr/>
          <a:lstStyle/>
          <a:p>
            <a:r>
              <a:rPr lang="en-US" dirty="0"/>
              <a:t>Rock beats scissors</a:t>
            </a:r>
          </a:p>
          <a:p>
            <a:r>
              <a:rPr lang="en-US" dirty="0"/>
              <a:t>Scissors cuts paper</a:t>
            </a:r>
          </a:p>
          <a:p>
            <a:r>
              <a:rPr lang="en-US" dirty="0"/>
              <a:t>Paper covers rock</a:t>
            </a:r>
          </a:p>
          <a:p>
            <a:endParaRPr lang="en-US" dirty="0"/>
          </a:p>
          <a:p>
            <a:pPr marL="0" indent="0">
              <a:buNone/>
            </a:pPr>
            <a:r>
              <a:rPr lang="en-US" dirty="0"/>
              <a:t>If you beat the presenter you stay in the game.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1606" y="1524000"/>
            <a:ext cx="993494" cy="224245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9591" y="4207150"/>
            <a:ext cx="1603829" cy="2307949"/>
          </a:xfrm>
          <a:prstGeom prst="rect">
            <a:avLst/>
          </a:prstGeom>
        </p:spPr>
      </p:pic>
      <p:sp>
        <p:nvSpPr>
          <p:cNvPr id="10" name="Bent Arrow 9"/>
          <p:cNvSpPr/>
          <p:nvPr/>
        </p:nvSpPr>
        <p:spPr>
          <a:xfrm rot="9698631">
            <a:off x="9218262" y="4113590"/>
            <a:ext cx="990600" cy="89825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Bent Arrow 10"/>
          <p:cNvSpPr/>
          <p:nvPr/>
        </p:nvSpPr>
        <p:spPr>
          <a:xfrm rot="16429149">
            <a:off x="6640282" y="4113590"/>
            <a:ext cx="990600" cy="89825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Bent Arrow 11"/>
          <p:cNvSpPr/>
          <p:nvPr/>
        </p:nvSpPr>
        <p:spPr>
          <a:xfrm rot="2843395">
            <a:off x="7964737" y="1727134"/>
            <a:ext cx="990600" cy="89825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5680" y="1993973"/>
            <a:ext cx="1227968" cy="1701751"/>
          </a:xfrm>
          <a:prstGeom prst="rect">
            <a:avLst/>
          </a:prstGeom>
        </p:spPr>
      </p:pic>
    </p:spTree>
    <p:extLst>
      <p:ext uri="{BB962C8B-B14F-4D97-AF65-F5344CB8AC3E}">
        <p14:creationId xmlns:p14="http://schemas.microsoft.com/office/powerpoint/2010/main" val="1604948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67C21-6B15-48E1-A311-80E3386FE130}"/>
              </a:ext>
            </a:extLst>
          </p:cNvPr>
          <p:cNvSpPr>
            <a:spLocks noGrp="1"/>
          </p:cNvSpPr>
          <p:nvPr>
            <p:ph type="title"/>
          </p:nvPr>
        </p:nvSpPr>
        <p:spPr/>
        <p:txBody>
          <a:bodyPr/>
          <a:lstStyle/>
          <a:p>
            <a:r>
              <a:rPr lang="en-US" dirty="0"/>
              <a:t>Let’s begin</a:t>
            </a:r>
          </a:p>
        </p:txBody>
      </p:sp>
      <p:sp>
        <p:nvSpPr>
          <p:cNvPr id="3" name="Content Placeholder 2">
            <a:extLst>
              <a:ext uri="{FF2B5EF4-FFF2-40B4-BE49-F238E27FC236}">
                <a16:creationId xmlns:a16="http://schemas.microsoft.com/office/drawing/2014/main" id="{DCEABD37-ED98-4518-9E3F-93E33387929C}"/>
              </a:ext>
            </a:extLst>
          </p:cNvPr>
          <p:cNvSpPr>
            <a:spLocks noGrp="1"/>
          </p:cNvSpPr>
          <p:nvPr>
            <p:ph idx="1"/>
          </p:nvPr>
        </p:nvSpPr>
        <p:spPr/>
        <p:txBody>
          <a:bodyPr/>
          <a:lstStyle/>
          <a:p>
            <a:r>
              <a:rPr lang="en-US" dirty="0"/>
              <a:t>Back to the web site! </a:t>
            </a:r>
          </a:p>
          <a:p>
            <a:pPr marL="457200" lvl="1" indent="0">
              <a:buNone/>
            </a:pPr>
            <a:endParaRPr lang="en-US" dirty="0"/>
          </a:p>
          <a:p>
            <a:pPr marL="457200" lvl="1" indent="0">
              <a:buNone/>
            </a:pPr>
            <a:r>
              <a:rPr lang="en-US" sz="4400" dirty="0">
                <a:hlinkClick r:id="rId2"/>
              </a:rPr>
              <a:t>https://closinggame.net/rg</a:t>
            </a:r>
            <a:endParaRPr lang="en-US" sz="4400" dirty="0"/>
          </a:p>
          <a:p>
            <a:pPr marL="457200" lvl="1" indent="0">
              <a:buNone/>
            </a:pPr>
            <a:endParaRPr lang="en-US" dirty="0"/>
          </a:p>
        </p:txBody>
      </p:sp>
    </p:spTree>
    <p:extLst>
      <p:ext uri="{BB962C8B-B14F-4D97-AF65-F5344CB8AC3E}">
        <p14:creationId xmlns:p14="http://schemas.microsoft.com/office/powerpoint/2010/main" val="33343772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20182"/>
            <a:ext cx="8229600" cy="1143000"/>
          </a:xfrm>
        </p:spPr>
        <p:txBody>
          <a:bodyPr>
            <a:normAutofit fontScale="90000"/>
          </a:bodyPr>
          <a:lstStyle/>
          <a:p>
            <a:r>
              <a:rPr lang="en-US" dirty="0"/>
              <a:t>Game 2 over</a:t>
            </a:r>
            <a:br>
              <a:rPr lang="en-US" dirty="0"/>
            </a:br>
            <a:r>
              <a:rPr lang="en-US" dirty="0"/>
              <a:t>Time for some closing thoughts...</a:t>
            </a:r>
          </a:p>
        </p:txBody>
      </p:sp>
    </p:spTree>
    <p:extLst>
      <p:ext uri="{BB962C8B-B14F-4D97-AF65-F5344CB8AC3E}">
        <p14:creationId xmlns:p14="http://schemas.microsoft.com/office/powerpoint/2010/main" val="26471089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274638"/>
            <a:ext cx="8229600" cy="1143000"/>
          </a:xfrm>
        </p:spPr>
        <p:txBody>
          <a:bodyPr/>
          <a:lstStyle/>
          <a:p>
            <a:r>
              <a:rPr lang="en-US" dirty="0"/>
              <a:t>Recent Events</a:t>
            </a:r>
          </a:p>
        </p:txBody>
      </p:sp>
      <p:sp>
        <p:nvSpPr>
          <p:cNvPr id="3" name="Content Placeholder 2"/>
          <p:cNvSpPr>
            <a:spLocks noGrp="1"/>
          </p:cNvSpPr>
          <p:nvPr>
            <p:ph idx="4294967295"/>
          </p:nvPr>
        </p:nvSpPr>
        <p:spPr>
          <a:xfrm>
            <a:off x="533400" y="1600201"/>
            <a:ext cx="10668000" cy="4525963"/>
          </a:xfrm>
        </p:spPr>
        <p:txBody>
          <a:bodyPr>
            <a:normAutofit/>
          </a:bodyPr>
          <a:lstStyle/>
          <a:p>
            <a:r>
              <a:rPr lang="en-US" dirty="0"/>
              <a:t>It has been an interesting year so far...</a:t>
            </a:r>
          </a:p>
        </p:txBody>
      </p:sp>
    </p:spTree>
    <p:extLst>
      <p:ext uri="{BB962C8B-B14F-4D97-AF65-F5344CB8AC3E}">
        <p14:creationId xmlns:p14="http://schemas.microsoft.com/office/powerpoint/2010/main" val="5484040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274638"/>
            <a:ext cx="8229600" cy="1143000"/>
          </a:xfrm>
        </p:spPr>
        <p:txBody>
          <a:bodyPr/>
          <a:lstStyle/>
          <a:p>
            <a:r>
              <a:rPr lang="en-US" dirty="0"/>
              <a:t>Observations</a:t>
            </a:r>
          </a:p>
        </p:txBody>
      </p:sp>
      <p:sp>
        <p:nvSpPr>
          <p:cNvPr id="3" name="Content Placeholder 2"/>
          <p:cNvSpPr>
            <a:spLocks noGrp="1"/>
          </p:cNvSpPr>
          <p:nvPr>
            <p:ph idx="4294967295"/>
          </p:nvPr>
        </p:nvSpPr>
        <p:spPr>
          <a:xfrm>
            <a:off x="609600" y="1600201"/>
            <a:ext cx="10668000" cy="4525963"/>
          </a:xfrm>
        </p:spPr>
        <p:txBody>
          <a:bodyPr/>
          <a:lstStyle/>
          <a:p>
            <a:r>
              <a:rPr lang="en-US" dirty="0"/>
              <a:t>Between COVID-19 and civil unrest, there has been a lot to think about.</a:t>
            </a:r>
          </a:p>
          <a:p>
            <a:r>
              <a:rPr lang="en-US" dirty="0"/>
              <a:t>On Sunday, a wildfire near my home resulted in the evacuation of 12,000 people</a:t>
            </a:r>
          </a:p>
          <a:p>
            <a:pPr lvl="1"/>
            <a:r>
              <a:rPr lang="en-US" dirty="0"/>
              <a:t>Including me, the day before ELC started</a:t>
            </a:r>
          </a:p>
          <a:p>
            <a:pPr marL="0" indent="0">
              <a:buNone/>
            </a:pPr>
            <a:endParaRPr lang="en-US" dirty="0"/>
          </a:p>
        </p:txBody>
      </p:sp>
    </p:spTree>
    <p:extLst>
      <p:ext uri="{BB962C8B-B14F-4D97-AF65-F5344CB8AC3E}">
        <p14:creationId xmlns:p14="http://schemas.microsoft.com/office/powerpoint/2010/main" val="5662593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274638"/>
            <a:ext cx="8229600" cy="1143000"/>
          </a:xfrm>
        </p:spPr>
        <p:txBody>
          <a:bodyPr/>
          <a:lstStyle/>
          <a:p>
            <a:r>
              <a:rPr lang="en-US" dirty="0"/>
              <a:t>Observations</a:t>
            </a:r>
          </a:p>
        </p:txBody>
      </p:sp>
      <p:sp>
        <p:nvSpPr>
          <p:cNvPr id="3" name="Content Placeholder 2"/>
          <p:cNvSpPr>
            <a:spLocks noGrp="1"/>
          </p:cNvSpPr>
          <p:nvPr>
            <p:ph idx="4294967295"/>
          </p:nvPr>
        </p:nvSpPr>
        <p:spPr>
          <a:xfrm>
            <a:off x="533400" y="1600201"/>
            <a:ext cx="10744200" cy="4525963"/>
          </a:xfrm>
        </p:spPr>
        <p:txBody>
          <a:bodyPr/>
          <a:lstStyle/>
          <a:p>
            <a:r>
              <a:rPr lang="en-US" dirty="0"/>
              <a:t>Very sobering to make split-second decisions about what to take and leave behind</a:t>
            </a:r>
          </a:p>
          <a:p>
            <a:pPr lvl="1"/>
            <a:r>
              <a:rPr lang="en-US" dirty="0"/>
              <a:t>Leaving 99.9% of my belongings entrusted to fire and police protection in my absence</a:t>
            </a:r>
          </a:p>
          <a:p>
            <a:r>
              <a:rPr lang="en-US" dirty="0"/>
              <a:t>Very grateful for first responders, who sacrificed for my well-being</a:t>
            </a:r>
          </a:p>
          <a:p>
            <a:pPr marL="0" indent="0">
              <a:buNone/>
            </a:pPr>
            <a:endParaRPr lang="en-US" dirty="0"/>
          </a:p>
        </p:txBody>
      </p:sp>
    </p:spTree>
    <p:extLst>
      <p:ext uri="{BB962C8B-B14F-4D97-AF65-F5344CB8AC3E}">
        <p14:creationId xmlns:p14="http://schemas.microsoft.com/office/powerpoint/2010/main" val="15188008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274638"/>
            <a:ext cx="8229600" cy="1143000"/>
          </a:xfrm>
        </p:spPr>
        <p:txBody>
          <a:bodyPr/>
          <a:lstStyle/>
          <a:p>
            <a:r>
              <a:rPr lang="en-US" dirty="0"/>
              <a:t>Observations</a:t>
            </a:r>
          </a:p>
        </p:txBody>
      </p:sp>
      <p:sp>
        <p:nvSpPr>
          <p:cNvPr id="3" name="Content Placeholder 2"/>
          <p:cNvSpPr>
            <a:spLocks noGrp="1"/>
          </p:cNvSpPr>
          <p:nvPr>
            <p:ph idx="4294967295"/>
          </p:nvPr>
        </p:nvSpPr>
        <p:spPr>
          <a:xfrm>
            <a:off x="838200" y="1600201"/>
            <a:ext cx="10439400" cy="4525963"/>
          </a:xfrm>
        </p:spPr>
        <p:txBody>
          <a:bodyPr/>
          <a:lstStyle/>
          <a:p>
            <a:r>
              <a:rPr lang="en-US" dirty="0"/>
              <a:t>In favor of reforms to address injustice</a:t>
            </a:r>
          </a:p>
          <a:p>
            <a:r>
              <a:rPr lang="en-US" dirty="0"/>
              <a:t>Need to be careful to seek reforms in a way that does not diminish our respect and gratitude for many, many good public servants</a:t>
            </a:r>
          </a:p>
          <a:p>
            <a:pPr marL="0" indent="0">
              <a:buNone/>
            </a:pPr>
            <a:endParaRPr lang="en-US" dirty="0"/>
          </a:p>
        </p:txBody>
      </p:sp>
    </p:spTree>
    <p:extLst>
      <p:ext uri="{BB962C8B-B14F-4D97-AF65-F5344CB8AC3E}">
        <p14:creationId xmlns:p14="http://schemas.microsoft.com/office/powerpoint/2010/main" val="2036122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Thanks are due…</a:t>
            </a:r>
          </a:p>
        </p:txBody>
      </p:sp>
      <p:sp>
        <p:nvSpPr>
          <p:cNvPr id="3" name="Content Placeholder 2"/>
          <p:cNvSpPr>
            <a:spLocks noGrp="1"/>
          </p:cNvSpPr>
          <p:nvPr>
            <p:ph idx="1"/>
          </p:nvPr>
        </p:nvSpPr>
        <p:spPr/>
        <p:txBody>
          <a:bodyPr>
            <a:normAutofit/>
          </a:bodyPr>
          <a:lstStyle/>
          <a:p>
            <a:pPr marL="0" indent="0">
              <a:buNone/>
            </a:pPr>
            <a:r>
              <a:rPr lang="en-US" dirty="0"/>
              <a:t>Thanks to everyone</a:t>
            </a:r>
            <a:r>
              <a:rPr lang="en-US" baseline="0" dirty="0"/>
              <a:t> who makes this event possible:</a:t>
            </a:r>
          </a:p>
          <a:p>
            <a:pPr lvl="1">
              <a:defRPr/>
            </a:pPr>
            <a:r>
              <a:rPr lang="en-US" dirty="0"/>
              <a:t>Sponsors</a:t>
            </a:r>
          </a:p>
          <a:p>
            <a:pPr lvl="1">
              <a:defRPr/>
            </a:pPr>
            <a:r>
              <a:rPr lang="en-US" dirty="0"/>
              <a:t>Program committee</a:t>
            </a:r>
          </a:p>
          <a:p>
            <a:pPr lvl="1"/>
            <a:r>
              <a:rPr lang="en-US" dirty="0"/>
              <a:t>Speakers</a:t>
            </a:r>
          </a:p>
          <a:p>
            <a:pPr lvl="1"/>
            <a:r>
              <a:rPr lang="en-US" dirty="0"/>
              <a:t>Attendees</a:t>
            </a:r>
          </a:p>
          <a:p>
            <a:pPr lvl="1"/>
            <a:r>
              <a:rPr lang="en-US" dirty="0"/>
              <a:t>Linux Foundation Event Staff</a:t>
            </a:r>
          </a:p>
          <a:p>
            <a:pPr lvl="1">
              <a:buNone/>
            </a:pPr>
            <a:endParaRPr lang="en-US" dirty="0"/>
          </a:p>
        </p:txBody>
      </p:sp>
    </p:spTree>
    <p:extLst>
      <p:ext uri="{BB962C8B-B14F-4D97-AF65-F5344CB8AC3E}">
        <p14:creationId xmlns:p14="http://schemas.microsoft.com/office/powerpoint/2010/main" val="36407763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274638"/>
            <a:ext cx="8229600" cy="1143000"/>
          </a:xfrm>
        </p:spPr>
        <p:txBody>
          <a:bodyPr/>
          <a:lstStyle/>
          <a:p>
            <a:r>
              <a:rPr lang="en-US" dirty="0"/>
              <a:t>Observations</a:t>
            </a:r>
          </a:p>
        </p:txBody>
      </p:sp>
      <p:sp>
        <p:nvSpPr>
          <p:cNvPr id="3" name="Content Placeholder 2"/>
          <p:cNvSpPr>
            <a:spLocks noGrp="1"/>
          </p:cNvSpPr>
          <p:nvPr>
            <p:ph idx="4294967295"/>
          </p:nvPr>
        </p:nvSpPr>
        <p:spPr>
          <a:xfrm>
            <a:off x="914400" y="1600200"/>
            <a:ext cx="10515600" cy="4800600"/>
          </a:xfrm>
        </p:spPr>
        <p:txBody>
          <a:bodyPr>
            <a:normAutofit lnSpcReduction="10000"/>
          </a:bodyPr>
          <a:lstStyle/>
          <a:p>
            <a:r>
              <a:rPr lang="en-US" dirty="0"/>
              <a:t>One of the best things I saw on the subject of race relations was this:</a:t>
            </a:r>
          </a:p>
          <a:p>
            <a:pPr lvl="1"/>
            <a:r>
              <a:rPr lang="en-US" dirty="0"/>
              <a:t>Statement by the National Association for the Advancement of Colored People and the Church of Jesus Christ of Latter-day Saints</a:t>
            </a:r>
          </a:p>
          <a:p>
            <a:endParaRPr lang="en-US" dirty="0"/>
          </a:p>
          <a:p>
            <a:endParaRPr lang="en-US" dirty="0"/>
          </a:p>
          <a:p>
            <a:endParaRPr lang="en-US" dirty="0"/>
          </a:p>
          <a:p>
            <a:endParaRPr lang="en-US" dirty="0"/>
          </a:p>
          <a:p>
            <a:r>
              <a:rPr lang="en-US" dirty="0"/>
              <a:t>Do an act of service for someone unlike yourself</a:t>
            </a:r>
          </a:p>
        </p:txBody>
      </p:sp>
      <p:sp>
        <p:nvSpPr>
          <p:cNvPr id="4" name="Rectangle 3">
            <a:extLst>
              <a:ext uri="{FF2B5EF4-FFF2-40B4-BE49-F238E27FC236}">
                <a16:creationId xmlns:a16="http://schemas.microsoft.com/office/drawing/2014/main" id="{0682B55D-4381-446D-AD83-089BC93E1A72}"/>
              </a:ext>
            </a:extLst>
          </p:cNvPr>
          <p:cNvSpPr/>
          <p:nvPr/>
        </p:nvSpPr>
        <p:spPr>
          <a:xfrm>
            <a:off x="3200400" y="3429000"/>
            <a:ext cx="5638800" cy="2133600"/>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i="1" dirty="0">
                <a:solidFill>
                  <a:schemeClr val="tx1"/>
                </a:solidFill>
              </a:rPr>
              <a:t>“We ... invite people of goodwill everywhere to look for ways to reach out and serve someone of a different background or race. Everyone can do something.”</a:t>
            </a:r>
          </a:p>
        </p:txBody>
      </p:sp>
    </p:spTree>
    <p:extLst>
      <p:ext uri="{BB962C8B-B14F-4D97-AF65-F5344CB8AC3E}">
        <p14:creationId xmlns:p14="http://schemas.microsoft.com/office/powerpoint/2010/main" val="6478510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274638"/>
            <a:ext cx="8229600" cy="1143000"/>
          </a:xfrm>
        </p:spPr>
        <p:txBody>
          <a:bodyPr/>
          <a:lstStyle/>
          <a:p>
            <a:r>
              <a:rPr lang="en-US" dirty="0"/>
              <a:t>Link to statement:</a:t>
            </a:r>
          </a:p>
        </p:txBody>
      </p:sp>
      <p:sp>
        <p:nvSpPr>
          <p:cNvPr id="3" name="Content Placeholder 2"/>
          <p:cNvSpPr>
            <a:spLocks noGrp="1"/>
          </p:cNvSpPr>
          <p:nvPr>
            <p:ph idx="4294967295"/>
          </p:nvPr>
        </p:nvSpPr>
        <p:spPr>
          <a:xfrm>
            <a:off x="1905000" y="1600201"/>
            <a:ext cx="8229600" cy="4525963"/>
          </a:xfrm>
        </p:spPr>
        <p:txBody>
          <a:bodyPr/>
          <a:lstStyle/>
          <a:p>
            <a:pPr marL="0" indent="0">
              <a:buNone/>
            </a:pPr>
            <a:r>
              <a:rPr lang="en-US" dirty="0">
                <a:hlinkClick r:id="rId2"/>
              </a:rPr>
              <a:t>https://medium.com/@Ch_JesusChrist/locking-arms-for-racial-harmony-in-america-2f62180abf37</a:t>
            </a:r>
            <a:endParaRPr lang="en-US" dirty="0"/>
          </a:p>
          <a:p>
            <a:pPr marL="0" indent="0">
              <a:buNone/>
            </a:pPr>
            <a:endParaRPr lang="en-US" dirty="0"/>
          </a:p>
        </p:txBody>
      </p:sp>
    </p:spTree>
    <p:extLst>
      <p:ext uri="{BB962C8B-B14F-4D97-AF65-F5344CB8AC3E}">
        <p14:creationId xmlns:p14="http://schemas.microsoft.com/office/powerpoint/2010/main" val="37510071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274638"/>
            <a:ext cx="8229600" cy="1143000"/>
          </a:xfrm>
        </p:spPr>
        <p:txBody>
          <a:bodyPr/>
          <a:lstStyle/>
          <a:p>
            <a:r>
              <a:rPr lang="en-US" dirty="0"/>
              <a:t>Making things better</a:t>
            </a:r>
          </a:p>
        </p:txBody>
      </p:sp>
      <p:sp>
        <p:nvSpPr>
          <p:cNvPr id="3" name="Content Placeholder 2"/>
          <p:cNvSpPr>
            <a:spLocks noGrp="1"/>
          </p:cNvSpPr>
          <p:nvPr>
            <p:ph idx="4294967295"/>
          </p:nvPr>
        </p:nvSpPr>
        <p:spPr>
          <a:xfrm>
            <a:off x="762000" y="1600201"/>
            <a:ext cx="10744200" cy="4525963"/>
          </a:xfrm>
        </p:spPr>
        <p:txBody>
          <a:bodyPr/>
          <a:lstStyle/>
          <a:p>
            <a:r>
              <a:rPr lang="en-US" dirty="0"/>
              <a:t>Open Source attracts some people as a way to contribute to greater good in the world.</a:t>
            </a:r>
          </a:p>
          <a:p>
            <a:r>
              <a:rPr lang="en-US" dirty="0"/>
              <a:t>While you’re out there coding, don’t forget to also reach out and serve others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1" y="3918844"/>
            <a:ext cx="4067157" cy="2939157"/>
          </a:xfrm>
          <a:prstGeom prst="rect">
            <a:avLst/>
          </a:prstGeom>
        </p:spPr>
      </p:pic>
    </p:spTree>
    <p:extLst>
      <p:ext uri="{BB962C8B-B14F-4D97-AF65-F5344CB8AC3E}">
        <p14:creationId xmlns:p14="http://schemas.microsoft.com/office/powerpoint/2010/main" val="6674093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1524000"/>
            <a:ext cx="6781800" cy="1219200"/>
          </a:xfrm>
        </p:spPr>
        <p:txBody>
          <a:bodyPr>
            <a:noAutofit/>
          </a:bodyPr>
          <a:lstStyle/>
          <a:p>
            <a:r>
              <a:rPr lang="en-US" sz="6600" b="1" i="1" dirty="0"/>
              <a:t>Thanks for joining!</a:t>
            </a:r>
          </a:p>
        </p:txBody>
      </p:sp>
      <p:sp>
        <p:nvSpPr>
          <p:cNvPr id="3" name="Content Placeholder 2"/>
          <p:cNvSpPr>
            <a:spLocks noGrp="1"/>
          </p:cNvSpPr>
          <p:nvPr>
            <p:ph idx="1"/>
          </p:nvPr>
        </p:nvSpPr>
        <p:spPr>
          <a:xfrm>
            <a:off x="1981200" y="3200402"/>
            <a:ext cx="8229600" cy="2925763"/>
          </a:xfrm>
        </p:spPr>
        <p:txBody>
          <a:bodyPr>
            <a:normAutofit lnSpcReduction="10000"/>
          </a:bodyPr>
          <a:lstStyle/>
          <a:p>
            <a:pPr marL="0" indent="0" algn="ctr">
              <a:buNone/>
            </a:pPr>
            <a:r>
              <a:rPr lang="en-US" sz="4400" b="1" dirty="0"/>
              <a:t>Hope you learned something new, and had a good time.</a:t>
            </a:r>
          </a:p>
          <a:p>
            <a:pPr marL="0" indent="0" algn="ctr">
              <a:buNone/>
            </a:pPr>
            <a:endParaRPr lang="en-US" sz="4400" b="1" dirty="0"/>
          </a:p>
          <a:p>
            <a:pPr marL="0" indent="0" algn="ctr">
              <a:buNone/>
            </a:pPr>
            <a:r>
              <a:rPr lang="en-US" sz="4400" b="1" dirty="0"/>
              <a:t>Hope to see you next year!</a:t>
            </a:r>
          </a:p>
        </p:txBody>
      </p:sp>
    </p:spTree>
    <p:extLst>
      <p:ext uri="{BB962C8B-B14F-4D97-AF65-F5344CB8AC3E}">
        <p14:creationId xmlns:p14="http://schemas.microsoft.com/office/powerpoint/2010/main" val="16502701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22189</TotalTime>
  <Words>3417</Words>
  <Application>Microsoft Office PowerPoint</Application>
  <PresentationFormat>Widescreen</PresentationFormat>
  <Paragraphs>561</Paragraphs>
  <Slides>93</Slides>
  <Notes>24</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93</vt:i4>
      </vt:variant>
    </vt:vector>
  </HeadingPairs>
  <TitlesOfParts>
    <vt:vector size="100" baseType="lpstr">
      <vt:lpstr>Arial</vt:lpstr>
      <vt:lpstr>Calibri</vt:lpstr>
      <vt:lpstr>Courier New</vt:lpstr>
      <vt:lpstr>Office Theme</vt:lpstr>
      <vt:lpstr>2_Office Theme</vt:lpstr>
      <vt:lpstr>3_Office Theme</vt:lpstr>
      <vt:lpstr>4_Office Theme</vt:lpstr>
      <vt:lpstr>Embedded Linux Conference Closing Games</vt:lpstr>
      <vt:lpstr>A little pre-fetching...</vt:lpstr>
      <vt:lpstr>Thanks are due…</vt:lpstr>
      <vt:lpstr>Thank You to Our  Diamond Sponsor</vt:lpstr>
      <vt:lpstr>Thank You to Our  Platinum Sponsors</vt:lpstr>
      <vt:lpstr>Thank You to Our  Gold Sponsors</vt:lpstr>
      <vt:lpstr>Thank You to Our  Silver Sponsors</vt:lpstr>
      <vt:lpstr>Thank You to Our  Bronze Sponsors</vt:lpstr>
      <vt:lpstr>Thanks are due…</vt:lpstr>
      <vt:lpstr>Game registration</vt:lpstr>
      <vt:lpstr>Some Housekeeping</vt:lpstr>
      <vt:lpstr>[Future events]</vt:lpstr>
      <vt:lpstr>We’re going to play some games</vt:lpstr>
      <vt:lpstr>How to play</vt:lpstr>
      <vt:lpstr>Probability of Success: Low</vt:lpstr>
      <vt:lpstr>What is at stake?</vt:lpstr>
      <vt:lpstr>Our First Game</vt:lpstr>
      <vt:lpstr>Our First Game</vt:lpstr>
      <vt:lpstr>Question 1</vt:lpstr>
      <vt:lpstr>Answer</vt:lpstr>
      <vt:lpstr>Question</vt:lpstr>
      <vt:lpstr>Answer</vt:lpstr>
      <vt:lpstr>Question</vt:lpstr>
      <vt:lpstr>Answer</vt:lpstr>
      <vt:lpstr>Question</vt:lpstr>
      <vt:lpstr>Answer</vt:lpstr>
      <vt:lpstr>Question</vt:lpstr>
      <vt:lpstr>Answer</vt:lpstr>
      <vt:lpstr>Question</vt:lpstr>
      <vt:lpstr>Question</vt:lpstr>
      <vt:lpstr>Answer</vt:lpstr>
      <vt:lpstr>Question</vt:lpstr>
      <vt:lpstr>Question</vt:lpstr>
      <vt:lpstr>Answer</vt:lpstr>
      <vt:lpstr>Question</vt:lpstr>
      <vt:lpstr>Question</vt:lpstr>
      <vt:lpstr>Question</vt:lpstr>
      <vt:lpstr>Answer</vt:lpstr>
      <vt:lpstr>Question</vt:lpstr>
      <vt:lpstr>Answer</vt:lpstr>
      <vt:lpstr>Question</vt:lpstr>
      <vt:lpstr>Question</vt:lpstr>
      <vt:lpstr>Question</vt:lpstr>
      <vt:lpstr>Answer</vt:lpstr>
      <vt:lpstr>Question</vt:lpstr>
      <vt:lpstr>Answer</vt:lpstr>
      <vt:lpstr>Question</vt:lpstr>
      <vt:lpstr>Answer</vt:lpstr>
      <vt:lpstr>Question</vt:lpstr>
      <vt:lpstr>Answer</vt:lpstr>
      <vt:lpstr>Question</vt:lpstr>
      <vt:lpstr>Answer</vt:lpstr>
      <vt:lpstr>Question</vt:lpstr>
      <vt:lpstr>Answer</vt:lpstr>
      <vt:lpstr>Question</vt:lpstr>
      <vt:lpstr>Answer</vt:lpstr>
      <vt:lpstr>Question</vt:lpstr>
      <vt:lpstr>Answer</vt:lpstr>
      <vt:lpstr>Question</vt:lpstr>
      <vt:lpstr>Answer</vt:lpstr>
      <vt:lpstr>Question</vt:lpstr>
      <vt:lpstr>Answer</vt:lpstr>
      <vt:lpstr>Question </vt:lpstr>
      <vt:lpstr>Answer</vt:lpstr>
      <vt:lpstr>Question - 33</vt:lpstr>
      <vt:lpstr>Answer</vt:lpstr>
      <vt:lpstr>Question</vt:lpstr>
      <vt:lpstr>Answer</vt:lpstr>
      <vt:lpstr>Question</vt:lpstr>
      <vt:lpstr>Answer</vt:lpstr>
      <vt:lpstr>Question</vt:lpstr>
      <vt:lpstr>Answer</vt:lpstr>
      <vt:lpstr>Question</vt:lpstr>
      <vt:lpstr>Answer</vt:lpstr>
      <vt:lpstr>Question</vt:lpstr>
      <vt:lpstr>Answer</vt:lpstr>
      <vt:lpstr>Question</vt:lpstr>
      <vt:lpstr>Answer</vt:lpstr>
      <vt:lpstr>Question</vt:lpstr>
      <vt:lpstr>Answer</vt:lpstr>
      <vt:lpstr>Game 1 over Time for Game 2</vt:lpstr>
      <vt:lpstr>Our Second Game</vt:lpstr>
      <vt:lpstr>Rules</vt:lpstr>
      <vt:lpstr>Let’s begin</vt:lpstr>
      <vt:lpstr>Game 2 over Time for some closing thoughts...</vt:lpstr>
      <vt:lpstr>Recent Events</vt:lpstr>
      <vt:lpstr>Observations</vt:lpstr>
      <vt:lpstr>Observations</vt:lpstr>
      <vt:lpstr>Observations</vt:lpstr>
      <vt:lpstr>Observations</vt:lpstr>
      <vt:lpstr>Link to statement:</vt:lpstr>
      <vt:lpstr>Making things better</vt:lpstr>
      <vt:lpstr>Thanks for joining!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Closing Games</dc:title>
  <dc:subject/>
  <dc:creator>Bird, Timothy</dc:creator>
  <dc:description>Rev PA1</dc:description>
  <cp:lastModifiedBy>Bird, Tim</cp:lastModifiedBy>
  <cp:revision>489</cp:revision>
  <dcterms:created xsi:type="dcterms:W3CDTF">2006-08-16T00:00:00Z</dcterms:created>
  <dcterms:modified xsi:type="dcterms:W3CDTF">2020-07-01T04:00:05Z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x">
    <vt:lpwstr>1</vt:lpwstr>
  </property>
  <property fmtid="{D5CDD505-2E9C-101B-9397-08002B2CF9AE}" pid="3" name="SecurityClass">
    <vt:lpwstr>Confidential</vt:lpwstr>
  </property>
  <property fmtid="{D5CDD505-2E9C-101B-9397-08002B2CF9AE}" pid="4" name="Prepared">
    <vt:lpwstr/>
  </property>
  <property fmtid="{D5CDD505-2E9C-101B-9397-08002B2CF9AE}" pid="5" name="Checked">
    <vt:lpwstr/>
  </property>
  <property fmtid="{D5CDD505-2E9C-101B-9397-08002B2CF9AE}" pid="6" name="Date">
    <vt:lpwstr>4/30/2014</vt:lpwstr>
  </property>
  <property fmtid="{D5CDD505-2E9C-101B-9397-08002B2CF9AE}" pid="7" name="Revision">
    <vt:lpwstr>PA1</vt:lpwstr>
  </property>
  <property fmtid="{D5CDD505-2E9C-101B-9397-08002B2CF9AE}" pid="8" name="Title">
    <vt:lpwstr/>
  </property>
  <property fmtid="{D5CDD505-2E9C-101B-9397-08002B2CF9AE}" pid="9" name="DocName">
    <vt:lpwstr/>
  </property>
  <property fmtid="{D5CDD505-2E9C-101B-9397-08002B2CF9AE}" pid="10" name="DocNo">
    <vt:lpwstr/>
  </property>
  <property fmtid="{D5CDD505-2E9C-101B-9397-08002B2CF9AE}" pid="11" name="ApprovedBy">
    <vt:lpwstr/>
  </property>
  <property fmtid="{D5CDD505-2E9C-101B-9397-08002B2CF9AE}" pid="12" name="Reference">
    <vt:lpwstr/>
  </property>
  <property fmtid="{D5CDD505-2E9C-101B-9397-08002B2CF9AE}" pid="13" name="Keyword">
    <vt:lpwstr/>
  </property>
  <property fmtid="{D5CDD505-2E9C-101B-9397-08002B2CF9AE}" pid="14" name="LeftFooterField">
    <vt:lpwstr>DocNo</vt:lpwstr>
  </property>
  <property fmtid="{D5CDD505-2E9C-101B-9397-08002B2CF9AE}" pid="15" name="RightFooterField">
    <vt:lpwstr>Title</vt:lpwstr>
  </property>
  <property fmtid="{D5CDD505-2E9C-101B-9397-08002B2CF9AE}" pid="16" name="MiddleFooterField">
    <vt:lpwstr>Date</vt:lpwstr>
  </property>
  <property fmtid="{D5CDD505-2E9C-101B-9397-08002B2CF9AE}" pid="17" name="SecClassViewType">
    <vt:lpwstr>False</vt:lpwstr>
  </property>
  <property fmtid="{D5CDD505-2E9C-101B-9397-08002B2CF9AE}" pid="18" name="FooterType">
    <vt:lpwstr>CVL</vt:lpwstr>
  </property>
  <property fmtid="{D5CDD505-2E9C-101B-9397-08002B2CF9AE}" pid="19" name="DocumentType">
    <vt:lpwstr> </vt:lpwstr>
  </property>
  <property fmtid="{D5CDD505-2E9C-101B-9397-08002B2CF9AE}" pid="20" name="TemplateName">
    <vt:lpwstr> </vt:lpwstr>
  </property>
  <property fmtid="{D5CDD505-2E9C-101B-9397-08002B2CF9AE}" pid="21" name="TemplateVersion">
    <vt:lpwstr> </vt:lpwstr>
  </property>
  <property fmtid="{D5CDD505-2E9C-101B-9397-08002B2CF9AE}" pid="22" name="TotalNumb">
    <vt:lpwstr>False</vt:lpwstr>
  </property>
</Properties>
</file>